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687" r:id="rId2"/>
  </p:sldMasterIdLst>
  <p:notesMasterIdLst>
    <p:notesMasterId r:id="rId14"/>
  </p:notesMasterIdLst>
  <p:handoutMasterIdLst>
    <p:handoutMasterId r:id="rId15"/>
  </p:handoutMasterIdLst>
  <p:sldIdLst>
    <p:sldId id="256" r:id="rId3"/>
    <p:sldId id="258" r:id="rId4"/>
    <p:sldId id="274" r:id="rId5"/>
    <p:sldId id="275" r:id="rId6"/>
    <p:sldId id="263" r:id="rId7"/>
    <p:sldId id="265" r:id="rId8"/>
    <p:sldId id="266" r:id="rId9"/>
    <p:sldId id="268" r:id="rId10"/>
    <p:sldId id="272" r:id="rId11"/>
    <p:sldId id="273" r:id="rId12"/>
    <p:sldId id="262" r:id="rId13"/>
  </p:sldIdLst>
  <p:sldSz cx="10080625" cy="5670550"/>
  <p:notesSz cx="7559675" cy="10691813"/>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třední styl 3 – zvýraznění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Styl s motivem 1 – zvýraznění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25E5076-3810-47DD-B79F-674D7AD40C01}" styleName="Tmavý styl 1 – zvýraznění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88014" autoAdjust="0"/>
  </p:normalViewPr>
  <p:slideViewPr>
    <p:cSldViewPr snapToGrid="0">
      <p:cViewPr varScale="1">
        <p:scale>
          <a:sx n="121" d="100"/>
          <a:sy n="121" d="100"/>
        </p:scale>
        <p:origin x="78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4" d="100"/>
          <a:sy n="74" d="100"/>
        </p:scale>
        <p:origin x="394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64F023C5-1D50-0AEE-03E0-2096652F8287}"/>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D4F77279-C061-73AB-4BC1-21E83ABAA54F}"/>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AF189CB8-0989-4EB1-9A8F-92EA79AEFDD1}" type="datetimeFigureOut">
              <a:rPr lang="cs-CZ" smtClean="0"/>
              <a:t>25.04.2023</a:t>
            </a:fld>
            <a:endParaRPr lang="cs-CZ"/>
          </a:p>
        </p:txBody>
      </p:sp>
      <p:sp>
        <p:nvSpPr>
          <p:cNvPr id="4" name="Zástupný symbol pro zápatí 3">
            <a:extLst>
              <a:ext uri="{FF2B5EF4-FFF2-40B4-BE49-F238E27FC236}">
                <a16:creationId xmlns:a16="http://schemas.microsoft.com/office/drawing/2014/main" id="{9BF84B8B-C017-3241-E25B-2367F6B64351}"/>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cs-CZ"/>
          </a:p>
        </p:txBody>
      </p:sp>
      <p:sp>
        <p:nvSpPr>
          <p:cNvPr id="6" name="Zástupný symbol pro číslo snímku 5">
            <a:extLst>
              <a:ext uri="{FF2B5EF4-FFF2-40B4-BE49-F238E27FC236}">
                <a16:creationId xmlns:a16="http://schemas.microsoft.com/office/drawing/2014/main" id="{1CA0547A-72AD-607A-9B9A-4738493213AF}"/>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289D245-BEFE-4313-9342-6636E9BECD7B}" type="slidenum">
              <a:rPr lang="cs-CZ" smtClean="0"/>
              <a:t>‹#›</a:t>
            </a:fld>
            <a:endParaRPr lang="cs-CZ"/>
          </a:p>
        </p:txBody>
      </p:sp>
    </p:spTree>
    <p:extLst>
      <p:ext uri="{BB962C8B-B14F-4D97-AF65-F5344CB8AC3E}">
        <p14:creationId xmlns:p14="http://schemas.microsoft.com/office/powerpoint/2010/main" val="13731425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76C469E1-11F4-4016-9848-AC5229BEF461}" type="datetimeFigureOut">
              <a:rPr lang="cs-CZ" smtClean="0"/>
              <a:t>25.04.2023</a:t>
            </a:fld>
            <a:endParaRPr lang="cs-CZ"/>
          </a:p>
        </p:txBody>
      </p:sp>
      <p:sp>
        <p:nvSpPr>
          <p:cNvPr id="4" name="Zástupný symbol pro obrázek snímku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43A2256C-8D7C-4196-A71A-C91360CF3355}" type="slidenum">
              <a:rPr lang="cs-CZ" smtClean="0"/>
              <a:t>‹#›</a:t>
            </a:fld>
            <a:endParaRPr lang="cs-CZ" dirty="0"/>
          </a:p>
        </p:txBody>
      </p:sp>
    </p:spTree>
    <p:extLst>
      <p:ext uri="{BB962C8B-B14F-4D97-AF65-F5344CB8AC3E}">
        <p14:creationId xmlns:p14="http://schemas.microsoft.com/office/powerpoint/2010/main" val="5165410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Dobrý den vážená poroto, vážení posluchači. Jmenuji se Jiří Daberger a představím Vám prezentaci mé bakalářské práce na téma Mobilní aplikace pro rozpoznávání zvířat v zoologických zahradách.</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a:t>
            </a:fld>
            <a:endParaRPr lang="cs-CZ" dirty="0"/>
          </a:p>
        </p:txBody>
      </p:sp>
    </p:spTree>
    <p:extLst>
      <p:ext uri="{BB962C8B-B14F-4D97-AF65-F5344CB8AC3E}">
        <p14:creationId xmlns:p14="http://schemas.microsoft.com/office/powerpoint/2010/main" val="306820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V závěru bych rád podotkl, že výsledkem této práce je funkční mobilní aplikace pro zařízení s operačním systémem Android, která je schopná kamerou rozpoznat až 13 druhů zvířat popřípadě 18 druhů zvířat pomocí druhého modelu aplikovaného ve funkci klasifikace obrázku </a:t>
            </a:r>
            <a:r>
              <a:rPr lang="cs-CZ"/>
              <a:t>z galerie.</a:t>
            </a:r>
            <a:endParaRPr lang="cs-CZ" dirty="0"/>
          </a:p>
          <a:p>
            <a:r>
              <a:rPr lang="cs-CZ" dirty="0"/>
              <a:t>Uživatel má možnost zobrazení si detailních informací každého zvířete a spolu se zoologickou zahradou si jej uložit do objevů. </a:t>
            </a:r>
          </a:p>
          <a:p>
            <a:r>
              <a:rPr lang="cs-CZ" dirty="0"/>
              <a:t>V budoucnu by mohla být aplikace rozrostena o nové druhy zvířat, zasloužila by si lepší grafickou stránku, nějaké nastavení a rozšíření funkcionality objevů například o možnost ukládání více informací a mnohé jiné.</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10</a:t>
            </a:fld>
            <a:endParaRPr lang="cs-CZ" dirty="0"/>
          </a:p>
        </p:txBody>
      </p:sp>
    </p:spTree>
    <p:extLst>
      <p:ext uri="{BB962C8B-B14F-4D97-AF65-F5344CB8AC3E}">
        <p14:creationId xmlns:p14="http://schemas.microsoft.com/office/powerpoint/2010/main" val="4240053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Tímto Vám děkuji za pozornost a pokud máte nějaké dotazy, tak se ptejte </a:t>
            </a:r>
            <a:r>
              <a:rPr lang="cs-CZ" dirty="0">
                <a:sym typeface="Wingdings" panose="05000000000000000000" pitchFamily="2" charset="2"/>
              </a:rPr>
              <a:t>.</a:t>
            </a:r>
            <a:endParaRPr lang="cs-CZ" dirty="0"/>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11</a:t>
            </a:fld>
            <a:endParaRPr lang="cs-CZ" dirty="0"/>
          </a:p>
        </p:txBody>
      </p:sp>
    </p:spTree>
    <p:extLst>
      <p:ext uri="{BB962C8B-B14F-4D97-AF65-F5344CB8AC3E}">
        <p14:creationId xmlns:p14="http://schemas.microsoft.com/office/powerpoint/2010/main" val="2546710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Začneme tím, že Vám představím tvorbu datasetu obrázků, za kterým naváži na trénování modelu pro rozpoznávání zvířat v této aplikaci. Poté přejdeme k samotné aplikaci, kde Vám ukáži její návrh a popíšu Vám její vývoj s představením několika funkcionalit, kterými aplikace disponuje. V závěru představím celkové výsledky práce s možným budoucím rozšířením.</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2</a:t>
            </a:fld>
            <a:endParaRPr lang="cs-CZ" dirty="0"/>
          </a:p>
        </p:txBody>
      </p:sp>
    </p:spTree>
    <p:extLst>
      <p:ext uri="{BB962C8B-B14F-4D97-AF65-F5344CB8AC3E}">
        <p14:creationId xmlns:p14="http://schemas.microsoft.com/office/powerpoint/2010/main" val="177157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Abych tedy v této práci mohl zvířata nějak detekovat, musel jsem prvně vytvořit dataset obsahující tisíce fotek zvířat, na kterých jsem mohl síť natrénovat. Tato část byla jedna z nejvíce časově náročných, jelikož jsem musel stáhnout fotky a ručně je vyfiltrovat (auto značky Jaguár není zvíře jaguár). Následovala spousta hodin vyznačováním zvířat v každém obrázku za pomocí nástroje </a:t>
            </a:r>
            <a:r>
              <a:rPr lang="cs-CZ" dirty="0" err="1"/>
              <a:t>LabelImg</a:t>
            </a:r>
            <a:r>
              <a:rPr lang="cs-CZ" dirty="0"/>
              <a:t> a programování několika python skriptů, které mi pomohli automatizovat například přejmenovávání obrázků, jejich kontrolu formátu, anotací atd. Velkou pomocí byla možnost stažení volně existujících datasetů, které mi ušetřili práci s označováním zvířat. Dataset obsahuje celkem 19 druhů zvířat a převážně se jedná o různé africké savce (slon, zebra, žirafa,..).</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3</a:t>
            </a:fld>
            <a:endParaRPr lang="cs-CZ" dirty="0"/>
          </a:p>
        </p:txBody>
      </p:sp>
    </p:spTree>
    <p:extLst>
      <p:ext uri="{BB962C8B-B14F-4D97-AF65-F5344CB8AC3E}">
        <p14:creationId xmlns:p14="http://schemas.microsoft.com/office/powerpoint/2010/main" val="66834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Jakmile jsem měl dataset alespoň z části hotový, tak jsem přešel k samotnému trénování modelu. K tomu jsem využil TensorFlow Object Detection API a výkonný hardware organizace MetaCentrum, což mi pomohlo zkrátit čas trénování. Finální (detekční) model je trénovaný na 13 druhů zvířat. V tabulce můžeme vidět zajímavé porovnání testů 5 posledních modelů. Jak lze vidět, tak model číslo 13 má nejhorší výsledky a to díky tomu, že byl trénován na chybném datasetu (špatné/vadné obrázky), který navíc neobsahoval ani tzv. background obrázky, na kterých se může síť učit další objekty a neplést si je pak v tomto případě se zvířaty. Další modely jsou téměř shodné, vždy se liší v menších korekturách datasetu nebo konfiguračním souboru pro trénování.</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4</a:t>
            </a:fld>
            <a:endParaRPr lang="cs-CZ" dirty="0"/>
          </a:p>
        </p:txBody>
      </p:sp>
    </p:spTree>
    <p:extLst>
      <p:ext uri="{BB962C8B-B14F-4D97-AF65-F5344CB8AC3E}">
        <p14:creationId xmlns:p14="http://schemas.microsoft.com/office/powerpoint/2010/main" val="200050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se přesouváme k samotnému začátku vzniku aplikace, čili k jejímu návrhu. Na obrázku můžeme vidět vytvořený drátový model aplikace obsahující celkem 12 různých obrazovek, kde každá z nich slouží k jiným funkcím. Tyto funkce vznikly na základě funkcionálních požadavků aplikace, mezi které patří hlavně schopnost aplikace rozpoznávat zvířata pomocí mobilní kamery. Dalšími požadavky byly například vytvoření detailu zvířete, zpracování tzv. objevů, které slouží uživateli pro ukládání svých návštěv zoologických zahrad nebo pozorování zvířat. K těmto tématům se ale postupně dostaneme.</a:t>
            </a:r>
          </a:p>
          <a:p>
            <a:endParaRPr lang="cs-CZ" dirty="0"/>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5</a:t>
            </a:fld>
            <a:endParaRPr lang="cs-CZ" dirty="0"/>
          </a:p>
        </p:txBody>
      </p:sp>
    </p:spTree>
    <p:extLst>
      <p:ext uri="{BB962C8B-B14F-4D97-AF65-F5344CB8AC3E}">
        <p14:creationId xmlns:p14="http://schemas.microsoft.com/office/powerpoint/2010/main" val="356699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K samotnému vývoji aplikace byl použitý programovací jazyk Kotlin spolu s frameworkem Jetpack Compose pro tvorbu uživatelského prostředí s využitím grafického standardu Material Design. Z toho vyplývá kompatibilita aplikace pouze na zařízení s operačním systémem Android.</a:t>
            </a:r>
          </a:p>
          <a:p>
            <a:r>
              <a:rPr lang="cs-CZ" dirty="0"/>
              <a:t>K nastolení pravidel během vývoje dopomohl architektonický vzor MVVM, tedy Model-</a:t>
            </a:r>
            <a:r>
              <a:rPr lang="cs-CZ" dirty="0" err="1"/>
              <a:t>View</a:t>
            </a:r>
            <a:r>
              <a:rPr lang="cs-CZ" dirty="0"/>
              <a:t>-</a:t>
            </a:r>
            <a:r>
              <a:rPr lang="cs-CZ" dirty="0" err="1"/>
              <a:t>ViewModel</a:t>
            </a:r>
            <a:r>
              <a:rPr lang="cs-CZ" dirty="0"/>
              <a:t>. Díky němu lze v aplikaci snadno uchovávat a měnit stav dat aplikace během jejího běhu. </a:t>
            </a:r>
          </a:p>
          <a:p>
            <a:r>
              <a:rPr lang="cs-CZ" dirty="0"/>
              <a:t>Na přiloženém obrázku můžeme vidět navigační menu, které v aplikaci hraje důležitou roli pro přesun mezi obrazovkami a proto bylo vytvořeno jako první.</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6</a:t>
            </a:fld>
            <a:endParaRPr lang="cs-CZ" dirty="0"/>
          </a:p>
        </p:txBody>
      </p:sp>
    </p:spTree>
    <p:extLst>
      <p:ext uri="{BB962C8B-B14F-4D97-AF65-F5344CB8AC3E}">
        <p14:creationId xmlns:p14="http://schemas.microsoft.com/office/powerpoint/2010/main" val="205729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jsme se přesunuli k samotnému </a:t>
            </a:r>
            <a:r>
              <a:rPr lang="cs-CZ" dirty="0" err="1"/>
              <a:t>gró</a:t>
            </a:r>
            <a:r>
              <a:rPr lang="cs-CZ" dirty="0"/>
              <a:t> aplikace, čímž je náhled a funkcionalita kamery. K vytvoření této obrazovky ve velkém dopomohla knihovna CameraX, která mi umožnila skrze jednoduché funkce získat přístup k funkcím kamery, které lze vidět na prvním a druhém obrázku– čili zobrazení náhledu kamery, její zoom, vytvoření snímku, ale také analýza náhledu, díky které je na snímky možné aplikovat naučený model pro detekci zvířat. Abychom se ke kameře, ale jako uživatelé dostali, nechybí samozřejmě povolení k jejímu přístupu. Tento požadavek o přístup se aktivuje při prvním otevření této obrazovky a po jeho odmítnutí se zobrazí obrazovka, kterou můžeme vidět na posledním obrázku.</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7</a:t>
            </a:fld>
            <a:endParaRPr lang="cs-CZ" dirty="0"/>
          </a:p>
        </p:txBody>
      </p:sp>
    </p:spTree>
    <p:extLst>
      <p:ext uri="{BB962C8B-B14F-4D97-AF65-F5344CB8AC3E}">
        <p14:creationId xmlns:p14="http://schemas.microsoft.com/office/powerpoint/2010/main" val="1277361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Jako další funkcionality Vám představím obrazovky samotných zvířat. První obrázek obsahuje list savců, na který se můžeme dostat z hlavní stránky aplikace. Lze zde </a:t>
            </a:r>
            <a:r>
              <a:rPr lang="cs-CZ" dirty="0" err="1"/>
              <a:t>scrollovat</a:t>
            </a:r>
            <a:r>
              <a:rPr lang="cs-CZ" dirty="0"/>
              <a:t> a vybírat zvířata. K výběru zvířat můžeme navíc využít i funkci vyhledávání, kterou můžeme vidět na druhém obrázku. Ve videu můžeme vidět samotný detail zvířete s dostupnými informacemi a aplikovanými animacemi. Poslední obrázek obsahuje záložku „V zoo“, na které může uživatel vyhledat konkrétní zahradu a zobrazit si tak její informace o konkrétním zvířeti. Pokud aplikaci povolíme přístup k GPS a následně jej i aktivujeme, aplikace na základě naší aktuální pozici vyhledá nejbližší zoologickou zahradu a automaticky nám ji v seznamu vybere.</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8</a:t>
            </a:fld>
            <a:endParaRPr lang="cs-CZ" dirty="0"/>
          </a:p>
        </p:txBody>
      </p:sp>
    </p:spTree>
    <p:extLst>
      <p:ext uri="{BB962C8B-B14F-4D97-AF65-F5344CB8AC3E}">
        <p14:creationId xmlns:p14="http://schemas.microsoft.com/office/powerpoint/2010/main" val="330360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jsme </a:t>
            </a:r>
            <a:r>
              <a:rPr lang="cs-CZ"/>
              <a:t>se dostali </a:t>
            </a:r>
            <a:r>
              <a:rPr lang="cs-CZ" dirty="0"/>
              <a:t>k poslednímu slidu obsahující další funkce aplikace. Jedná se o již zmíněné objevy, ve kterých si uživatel může uložit objevení zvířete nebo zahrady za pomocí </a:t>
            </a:r>
            <a:r>
              <a:rPr lang="cs-CZ" dirty="0" err="1"/>
              <a:t>swipe</a:t>
            </a:r>
            <a:r>
              <a:rPr lang="cs-CZ" dirty="0"/>
              <a:t> gesta, jak můžeme vidět na druhém obrázku, popřípadě srdíčkem v detailu. Pokud přejdeme k detailu konkrétní zahrady, tak na třetím obrázku můžeme pozorovat otevírací hodiny a aktuální stav zahrady a to díky Google Places API, která vždy zprostředkuje aktuální data. Poslední obrázek ukazuje mapu s bodem na vybranou zoologickou zahradu. Toto je opět skrze API Google Maps.</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9</a:t>
            </a:fld>
            <a:endParaRPr lang="cs-CZ" dirty="0"/>
          </a:p>
        </p:txBody>
      </p:sp>
    </p:spTree>
    <p:extLst>
      <p:ext uri="{BB962C8B-B14F-4D97-AF65-F5344CB8AC3E}">
        <p14:creationId xmlns:p14="http://schemas.microsoft.com/office/powerpoint/2010/main" val="168102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over Content">
    <p:spTree>
      <p:nvGrpSpPr>
        <p:cNvPr id="1" name=""/>
        <p:cNvGrpSpPr/>
        <p:nvPr/>
      </p:nvGrpSpPr>
      <p:grpSpPr>
        <a:xfrm>
          <a:off x="0" y="0"/>
          <a:ext cx="0" cy="0"/>
          <a:chOff x="0" y="0"/>
          <a:chExt cx="0" cy="0"/>
        </a:xfrm>
      </p:grpSpPr>
      <p:sp>
        <p:nvSpPr>
          <p:cNvPr id="101" name="PlaceHolder 2"/>
          <p:cNvSpPr>
            <a:spLocks noGrp="1"/>
          </p:cNvSpPr>
          <p:nvPr>
            <p:ph type="body"/>
          </p:nvPr>
        </p:nvSpPr>
        <p:spPr>
          <a:xfrm>
            <a:off x="504001" y="1326600"/>
            <a:ext cx="9072000" cy="1568520"/>
          </a:xfrm>
          <a:prstGeom prst="rect">
            <a:avLst/>
          </a:prstGeom>
        </p:spPr>
        <p:txBody>
          <a:bodyPr lIns="0" tIns="0" rIns="0" bIns="0">
            <a:normAutofit/>
          </a:bodyPr>
          <a:lstStyle/>
          <a:p>
            <a:endParaRPr lang="cs-CZ" sz="3200" b="0" strike="noStrike" spc="-1">
              <a:latin typeface="Arial"/>
            </a:endParaRPr>
          </a:p>
        </p:txBody>
      </p:sp>
      <p:sp>
        <p:nvSpPr>
          <p:cNvPr id="102" name="PlaceHolder 3"/>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
        <p:nvSpPr>
          <p:cNvPr id="2" name="Nadpis 1">
            <a:extLst>
              <a:ext uri="{FF2B5EF4-FFF2-40B4-BE49-F238E27FC236}">
                <a16:creationId xmlns:a16="http://schemas.microsoft.com/office/drawing/2014/main" id="{A468A87D-BD34-28DA-99A2-B18D8DECB161}"/>
              </a:ext>
            </a:extLst>
          </p:cNvPr>
          <p:cNvSpPr>
            <a:spLocks noGrp="1"/>
          </p:cNvSpPr>
          <p:nvPr>
            <p:ph type="title"/>
          </p:nvPr>
        </p:nvSpPr>
        <p:spPr>
          <a:xfrm>
            <a:off x="504001" y="394421"/>
            <a:ext cx="9071640" cy="609398"/>
          </a:xfrm>
        </p:spPr>
        <p:txBody>
          <a:bodyPr/>
          <a:lstStyle/>
          <a:p>
            <a:r>
              <a:rPr lang="cs-CZ"/>
              <a:t>Kliknutím lze upravit styl.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04"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05"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06"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
        <p:nvSpPr>
          <p:cNvPr id="107" name="PlaceHolder 5"/>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cs-CZ" sz="3200" b="0" strike="noStrike" spc="-1">
              <a:latin typeface="Arial"/>
            </a:endParaRPr>
          </a:p>
        </p:txBody>
      </p:sp>
      <p:sp>
        <p:nvSpPr>
          <p:cNvPr id="110" name="PlaceHolder 3"/>
          <p:cNvSpPr>
            <a:spLocks noGrp="1"/>
          </p:cNvSpPr>
          <p:nvPr>
            <p:ph type="body"/>
          </p:nvPr>
        </p:nvSpPr>
        <p:spPr>
          <a:xfrm>
            <a:off x="3571559" y="1326600"/>
            <a:ext cx="2921040" cy="1568520"/>
          </a:xfrm>
          <a:prstGeom prst="rect">
            <a:avLst/>
          </a:prstGeom>
        </p:spPr>
        <p:txBody>
          <a:bodyPr lIns="0" tIns="0" rIns="0" bIns="0">
            <a:normAutofit/>
          </a:bodyPr>
          <a:lstStyle/>
          <a:p>
            <a:endParaRPr lang="cs-CZ" sz="3200" b="0" strike="noStrike" spc="-1">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cs-CZ" sz="3200" b="0" strike="noStrike" spc="-1">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cs-CZ" sz="3200" b="0" strike="noStrike" spc="-1">
              <a:latin typeface="Arial"/>
            </a:endParaRPr>
          </a:p>
        </p:txBody>
      </p:sp>
      <p:sp>
        <p:nvSpPr>
          <p:cNvPr id="113" name="PlaceHolder 6"/>
          <p:cNvSpPr>
            <a:spLocks noGrp="1"/>
          </p:cNvSpPr>
          <p:nvPr>
            <p:ph type="body"/>
          </p:nvPr>
        </p:nvSpPr>
        <p:spPr>
          <a:xfrm>
            <a:off x="3571559" y="3044520"/>
            <a:ext cx="2921040" cy="1568520"/>
          </a:xfrm>
          <a:prstGeom prst="rect">
            <a:avLst/>
          </a:prstGeom>
        </p:spPr>
        <p:txBody>
          <a:bodyPr lIns="0" tIns="0" rIns="0" bIns="0">
            <a:normAutofit/>
          </a:bodyPr>
          <a:lstStyle/>
          <a:p>
            <a:endParaRPr lang="cs-CZ" sz="3200" b="0" strike="noStrike" spc="-1">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18" name="PlaceHolder 2"/>
          <p:cNvSpPr>
            <a:spLocks noGrp="1"/>
          </p:cNvSpPr>
          <p:nvPr>
            <p:ph type="subTitle"/>
          </p:nvPr>
        </p:nvSpPr>
        <p:spPr>
          <a:xfrm>
            <a:off x="504001" y="274930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0" name="PlaceHolder 2"/>
          <p:cNvSpPr>
            <a:spLocks noGrp="1"/>
          </p:cNvSpPr>
          <p:nvPr>
            <p:ph type="body"/>
          </p:nvPr>
        </p:nvSpPr>
        <p:spPr>
          <a:xfrm>
            <a:off x="504001" y="1326600"/>
            <a:ext cx="907200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2"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123"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1" y="219868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7"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28"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
        <p:nvSpPr>
          <p:cNvPr id="129"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0" name="PlaceHolder 2"/>
          <p:cNvSpPr>
            <a:spLocks noGrp="1"/>
          </p:cNvSpPr>
          <p:nvPr>
            <p:ph type="subTitle"/>
          </p:nvPr>
        </p:nvSpPr>
        <p:spPr>
          <a:xfrm>
            <a:off x="504001" y="274930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1"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132"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3" name="PlaceHolder 4"/>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5"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6"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7" name="PlaceHolder 4"/>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9" name="PlaceHolder 2"/>
          <p:cNvSpPr>
            <a:spLocks noGrp="1"/>
          </p:cNvSpPr>
          <p:nvPr>
            <p:ph type="body"/>
          </p:nvPr>
        </p:nvSpPr>
        <p:spPr>
          <a:xfrm>
            <a:off x="504001" y="1326600"/>
            <a:ext cx="9072000" cy="1568520"/>
          </a:xfrm>
          <a:prstGeom prst="rect">
            <a:avLst/>
          </a:prstGeom>
        </p:spPr>
        <p:txBody>
          <a:bodyPr lIns="0" tIns="0" rIns="0" bIns="0">
            <a:normAutofit/>
          </a:bodyPr>
          <a:lstStyle/>
          <a:p>
            <a:endParaRPr lang="cs-CZ" sz="3200" b="0" strike="noStrike" spc="-1">
              <a:latin typeface="Arial"/>
            </a:endParaRPr>
          </a:p>
        </p:txBody>
      </p:sp>
      <p:sp>
        <p:nvSpPr>
          <p:cNvPr id="140" name="PlaceHolder 3"/>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42"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43"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44"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
        <p:nvSpPr>
          <p:cNvPr id="145" name="PlaceHolder 5"/>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cs-CZ" sz="3200" b="0" strike="noStrike" spc="-1">
              <a:latin typeface="Arial"/>
            </a:endParaRPr>
          </a:p>
        </p:txBody>
      </p:sp>
      <p:sp>
        <p:nvSpPr>
          <p:cNvPr id="148" name="PlaceHolder 3"/>
          <p:cNvSpPr>
            <a:spLocks noGrp="1"/>
          </p:cNvSpPr>
          <p:nvPr>
            <p:ph type="body"/>
          </p:nvPr>
        </p:nvSpPr>
        <p:spPr>
          <a:xfrm>
            <a:off x="3571559" y="1326600"/>
            <a:ext cx="2921040" cy="1568520"/>
          </a:xfrm>
          <a:prstGeom prst="rect">
            <a:avLst/>
          </a:prstGeom>
        </p:spPr>
        <p:txBody>
          <a:bodyPr lIns="0" tIns="0" rIns="0" bIns="0">
            <a:normAutofit/>
          </a:bodyPr>
          <a:lstStyle/>
          <a:p>
            <a:endParaRPr lang="cs-CZ" sz="3200" b="0" strike="noStrike" spc="-1">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cs-CZ" sz="3200" b="0" strike="noStrike" spc="-1">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cs-CZ" sz="3200" b="0" strike="noStrike" spc="-1">
              <a:latin typeface="Arial"/>
            </a:endParaRPr>
          </a:p>
        </p:txBody>
      </p:sp>
      <p:sp>
        <p:nvSpPr>
          <p:cNvPr id="151" name="PlaceHolder 6"/>
          <p:cNvSpPr>
            <a:spLocks noGrp="1"/>
          </p:cNvSpPr>
          <p:nvPr>
            <p:ph type="body"/>
          </p:nvPr>
        </p:nvSpPr>
        <p:spPr>
          <a:xfrm>
            <a:off x="3571559" y="3044520"/>
            <a:ext cx="2921040" cy="1568520"/>
          </a:xfrm>
          <a:prstGeom prst="rect">
            <a:avLst/>
          </a:prstGeom>
        </p:spPr>
        <p:txBody>
          <a:bodyPr lIns="0" tIns="0" rIns="0" bIns="0">
            <a:normAutofit/>
          </a:bodyPr>
          <a:lstStyle/>
          <a:p>
            <a:endParaRPr lang="cs-CZ" sz="3200" b="0" strike="noStrike" spc="-1">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2" name="PlaceHolder 2"/>
          <p:cNvSpPr>
            <a:spLocks noGrp="1"/>
          </p:cNvSpPr>
          <p:nvPr>
            <p:ph type="body"/>
          </p:nvPr>
        </p:nvSpPr>
        <p:spPr>
          <a:xfrm>
            <a:off x="504001" y="1326600"/>
            <a:ext cx="907200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4"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85"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1" y="219868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9"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90"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
        <p:nvSpPr>
          <p:cNvPr id="91"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93"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94"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95" name="PlaceHolder 4"/>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97"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98"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99" name="PlaceHolder 4"/>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1" y="574472"/>
            <a:ext cx="9071640" cy="249299"/>
          </a:xfrm>
          <a:prstGeom prst="rect">
            <a:avLst/>
          </a:prstGeom>
        </p:spPr>
        <p:txBody>
          <a:bodyPr lIns="0" tIns="0" rIns="0" bIns="0" anchor="ctr">
            <a:spAutoFit/>
          </a:bodyPr>
          <a:lstStyle/>
          <a:p>
            <a:r>
              <a:rPr lang="cs-CZ" sz="1800" b="0" strike="noStrike" spc="-1">
                <a:latin typeface="Arial"/>
              </a:rPr>
              <a:t>Klikněte pro úpravu formátu textu nadpisu</a:t>
            </a:r>
          </a:p>
        </p:txBody>
      </p:sp>
      <p:sp>
        <p:nvSpPr>
          <p:cNvPr id="77" name="PlaceHolder 2"/>
          <p:cNvSpPr>
            <a:spLocks noGrp="1"/>
          </p:cNvSpPr>
          <p:nvPr>
            <p:ph type="body"/>
          </p:nvPr>
        </p:nvSpPr>
        <p:spPr>
          <a:xfrm>
            <a:off x="504001" y="1326600"/>
            <a:ext cx="9071640" cy="1568160"/>
          </a:xfrm>
          <a:prstGeom prst="rect">
            <a:avLst/>
          </a:prstGeom>
        </p:spPr>
        <p:txBody>
          <a:bodyPr lIns="0" tIns="0" rIns="0" bIns="0">
            <a:normAutofit fontScale="56000"/>
          </a:bodyPr>
          <a:lstStyle/>
          <a:p>
            <a:pPr marL="432000" indent="-324000">
              <a:spcBef>
                <a:spcPts val="1417"/>
              </a:spcBef>
              <a:buClr>
                <a:srgbClr val="000000"/>
              </a:buClr>
              <a:buSzPct val="45000"/>
              <a:buFont typeface="Wingdings" charset="2"/>
              <a:buChar char=""/>
            </a:pPr>
            <a:r>
              <a:rPr lang="cs-CZ" sz="18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1800" b="0" strike="noStrike" spc="-1">
                <a:latin typeface="Arial"/>
              </a:rPr>
              <a:t>Druhá úroveň</a:t>
            </a:r>
          </a:p>
          <a:p>
            <a:pPr marL="1296044" lvl="2" indent="-288010">
              <a:spcBef>
                <a:spcPts val="851"/>
              </a:spcBef>
              <a:buClr>
                <a:srgbClr val="000000"/>
              </a:buClr>
              <a:buSzPct val="45000"/>
              <a:buFont typeface="Wingdings" charset="2"/>
              <a:buChar char=""/>
            </a:pPr>
            <a:r>
              <a:rPr lang="cs-CZ" sz="1800" b="0" strike="noStrike" spc="-1">
                <a:latin typeface="Arial"/>
              </a:rPr>
              <a:t>Třetí úroveň</a:t>
            </a:r>
          </a:p>
          <a:p>
            <a:pPr marL="1728058" lvl="3" indent="-216008">
              <a:spcBef>
                <a:spcPts val="567"/>
              </a:spcBef>
              <a:buClr>
                <a:srgbClr val="000000"/>
              </a:buClr>
              <a:buSzPct val="75000"/>
              <a:buFont typeface="Symbol" charset="2"/>
              <a:buChar char=""/>
            </a:pPr>
            <a:r>
              <a:rPr lang="cs-CZ" sz="1800" b="0" strike="noStrike" spc="-1">
                <a:latin typeface="Arial"/>
              </a:rPr>
              <a:t>Čtvrtá úroveň osnovy</a:t>
            </a:r>
          </a:p>
          <a:p>
            <a:pPr marL="2160072" lvl="4" indent="-216008">
              <a:spcBef>
                <a:spcPts val="283"/>
              </a:spcBef>
              <a:buClr>
                <a:srgbClr val="000000"/>
              </a:buClr>
              <a:buSzPct val="45000"/>
              <a:buFont typeface="Wingdings" charset="2"/>
              <a:buChar char=""/>
            </a:pPr>
            <a:r>
              <a:rPr lang="cs-CZ" sz="1800" b="0" strike="noStrike" spc="-1">
                <a:latin typeface="Arial"/>
              </a:rPr>
              <a:t>Pátá úroveň osnovy</a:t>
            </a:r>
          </a:p>
          <a:p>
            <a:pPr marL="2592086" lvl="5" indent="-216008">
              <a:spcBef>
                <a:spcPts val="283"/>
              </a:spcBef>
              <a:buClr>
                <a:srgbClr val="000000"/>
              </a:buClr>
              <a:buSzPct val="45000"/>
              <a:buFont typeface="Wingdings" charset="2"/>
              <a:buChar char=""/>
            </a:pPr>
            <a:r>
              <a:rPr lang="cs-CZ" sz="1800" b="0" strike="noStrike" spc="-1">
                <a:latin typeface="Arial"/>
              </a:rPr>
              <a:t>Šestá úroveň</a:t>
            </a:r>
          </a:p>
          <a:p>
            <a:pPr marL="3024100" lvl="6" indent="-216008">
              <a:spcBef>
                <a:spcPts val="283"/>
              </a:spcBef>
              <a:buClr>
                <a:srgbClr val="000000"/>
              </a:buClr>
              <a:buSzPct val="45000"/>
              <a:buFont typeface="Wingdings" charset="2"/>
              <a:buChar char=""/>
            </a:pPr>
            <a:r>
              <a:rPr lang="cs-CZ" sz="1800" b="0" strike="noStrike" spc="-1">
                <a:latin typeface="Arial"/>
              </a:rPr>
              <a:t>Sedmá úroveň</a:t>
            </a:r>
          </a:p>
        </p:txBody>
      </p:sp>
      <p:sp>
        <p:nvSpPr>
          <p:cNvPr id="78" name="PlaceHolder 3"/>
          <p:cNvSpPr>
            <a:spLocks noGrp="1"/>
          </p:cNvSpPr>
          <p:nvPr>
            <p:ph type="body"/>
          </p:nvPr>
        </p:nvSpPr>
        <p:spPr>
          <a:xfrm>
            <a:off x="504001" y="3044520"/>
            <a:ext cx="9071640" cy="1568160"/>
          </a:xfrm>
          <a:prstGeom prst="rect">
            <a:avLst/>
          </a:prstGeom>
        </p:spPr>
        <p:txBody>
          <a:bodyPr lIns="0" tIns="0" rIns="0" bIns="0">
            <a:normAutofit fontScale="56000"/>
          </a:bodyPr>
          <a:lstStyle/>
          <a:p>
            <a:pPr marL="432000" indent="-324000">
              <a:spcBef>
                <a:spcPts val="1417"/>
              </a:spcBef>
              <a:buClr>
                <a:srgbClr val="000000"/>
              </a:buClr>
              <a:buSzPct val="45000"/>
              <a:buFont typeface="Wingdings" charset="2"/>
              <a:buChar char=""/>
            </a:pPr>
            <a:r>
              <a:rPr lang="cs-CZ" sz="18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1800" b="0" strike="noStrike" spc="-1">
                <a:latin typeface="Arial"/>
              </a:rPr>
              <a:t>Druhá úroveň</a:t>
            </a:r>
          </a:p>
          <a:p>
            <a:pPr marL="1296044" lvl="2" indent="-288010">
              <a:spcBef>
                <a:spcPts val="851"/>
              </a:spcBef>
              <a:buClr>
                <a:srgbClr val="000000"/>
              </a:buClr>
              <a:buSzPct val="45000"/>
              <a:buFont typeface="Wingdings" charset="2"/>
              <a:buChar char=""/>
            </a:pPr>
            <a:r>
              <a:rPr lang="cs-CZ" sz="1800" b="0" strike="noStrike" spc="-1">
                <a:latin typeface="Arial"/>
              </a:rPr>
              <a:t>Třetí úroveň</a:t>
            </a:r>
          </a:p>
          <a:p>
            <a:pPr marL="1728058" lvl="3" indent="-216008">
              <a:spcBef>
                <a:spcPts val="567"/>
              </a:spcBef>
              <a:buClr>
                <a:srgbClr val="000000"/>
              </a:buClr>
              <a:buSzPct val="75000"/>
              <a:buFont typeface="Symbol" charset="2"/>
              <a:buChar char=""/>
            </a:pPr>
            <a:r>
              <a:rPr lang="cs-CZ" sz="1800" b="0" strike="noStrike" spc="-1">
                <a:latin typeface="Arial"/>
              </a:rPr>
              <a:t>Čtvrtá úroveň osnovy</a:t>
            </a:r>
          </a:p>
          <a:p>
            <a:pPr marL="2160072" lvl="4" indent="-216008">
              <a:spcBef>
                <a:spcPts val="283"/>
              </a:spcBef>
              <a:buClr>
                <a:srgbClr val="000000"/>
              </a:buClr>
              <a:buSzPct val="45000"/>
              <a:buFont typeface="Wingdings" charset="2"/>
              <a:buChar char=""/>
            </a:pPr>
            <a:r>
              <a:rPr lang="cs-CZ" sz="1800" b="0" strike="noStrike" spc="-1">
                <a:latin typeface="Arial"/>
              </a:rPr>
              <a:t>Pátá úroveň osnovy</a:t>
            </a:r>
          </a:p>
          <a:p>
            <a:pPr marL="2592086" lvl="5" indent="-216008">
              <a:spcBef>
                <a:spcPts val="283"/>
              </a:spcBef>
              <a:buClr>
                <a:srgbClr val="000000"/>
              </a:buClr>
              <a:buSzPct val="45000"/>
              <a:buFont typeface="Wingdings" charset="2"/>
              <a:buChar char=""/>
            </a:pPr>
            <a:r>
              <a:rPr lang="cs-CZ" sz="1800" b="0" strike="noStrike" spc="-1">
                <a:latin typeface="Arial"/>
              </a:rPr>
              <a:t>Šestá úroveň</a:t>
            </a:r>
          </a:p>
          <a:p>
            <a:pPr marL="3024100" lvl="6" indent="-216008">
              <a:spcBef>
                <a:spcPts val="283"/>
              </a:spcBef>
              <a:buClr>
                <a:srgbClr val="000000"/>
              </a:buClr>
              <a:buSzPct val="45000"/>
              <a:buFont typeface="Wingdings" charset="2"/>
              <a:buChar char=""/>
            </a:pPr>
            <a:r>
              <a:rPr lang="cs-CZ" sz="1800" b="0" strike="noStrike" spc="-1">
                <a:latin typeface="Arial"/>
              </a:rPr>
              <a:t>Sedmá úroveň</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575942" indent="-431957" algn="l" defTabSz="914430" rtl="0" eaLnBrk="1" latinLnBrk="0" hangingPunct="1">
        <a:lnSpc>
          <a:spcPct val="90000"/>
        </a:lnSpc>
        <a:spcBef>
          <a:spcPts val="1889"/>
        </a:spcBef>
        <a:buClr>
          <a:srgbClr val="000000"/>
        </a:buClr>
        <a:buSzPct val="45000"/>
        <a:buFont typeface="Wingdings" charset="2"/>
        <a:buChar char=""/>
        <a:defRPr sz="2800" kern="1200">
          <a:solidFill>
            <a:schemeClr val="tx1"/>
          </a:solidFill>
          <a:latin typeface="+mn-lt"/>
          <a:ea typeface="+mn-ea"/>
          <a:cs typeface="+mn-cs"/>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8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4"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30"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30" rtl="0" eaLnBrk="1" latinLnBrk="0" hangingPunct="1">
        <a:defRPr sz="1800" kern="1200">
          <a:solidFill>
            <a:schemeClr val="tx1"/>
          </a:solidFill>
          <a:latin typeface="+mn-lt"/>
          <a:ea typeface="+mn-ea"/>
          <a:cs typeface="+mn-cs"/>
        </a:defRPr>
      </a:lvl1pPr>
      <a:lvl2pPr marL="457216"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7" algn="l" defTabSz="914430" rtl="0" eaLnBrk="1" latinLnBrk="0" hangingPunct="1">
        <a:defRPr sz="1800" kern="1200">
          <a:solidFill>
            <a:schemeClr val="tx1"/>
          </a:solidFill>
          <a:latin typeface="+mn-lt"/>
          <a:ea typeface="+mn-ea"/>
          <a:cs typeface="+mn-cs"/>
        </a:defRPr>
      </a:lvl6pPr>
      <a:lvl7pPr marL="2743291" algn="l" defTabSz="914430" rtl="0" eaLnBrk="1" latinLnBrk="0" hangingPunct="1">
        <a:defRPr sz="1800" kern="1200">
          <a:solidFill>
            <a:schemeClr val="tx1"/>
          </a:solidFill>
          <a:latin typeface="+mn-lt"/>
          <a:ea typeface="+mn-ea"/>
          <a:cs typeface="+mn-cs"/>
        </a:defRPr>
      </a:lvl7pPr>
      <a:lvl8pPr marL="3200507" algn="l" defTabSz="914430" rtl="0" eaLnBrk="1" latinLnBrk="0" hangingPunct="1">
        <a:defRPr sz="1800" kern="1200">
          <a:solidFill>
            <a:schemeClr val="tx1"/>
          </a:solidFill>
          <a:latin typeface="+mn-lt"/>
          <a:ea typeface="+mn-ea"/>
          <a:cs typeface="+mn-cs"/>
        </a:defRPr>
      </a:lvl8pPr>
      <a:lvl9pPr marL="3657722" algn="l" defTabSz="9144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1" y="226080"/>
            <a:ext cx="9072000" cy="946440"/>
          </a:xfrm>
          <a:prstGeom prst="rect">
            <a:avLst/>
          </a:prstGeom>
        </p:spPr>
        <p:txBody>
          <a:bodyPr lIns="0" tIns="0" rIns="0" bIns="0" anchor="ctr">
            <a:noAutofit/>
          </a:bodyPr>
          <a:lstStyle/>
          <a:p>
            <a:pPr algn="ctr"/>
            <a:r>
              <a:rPr lang="cs-CZ" sz="4400" b="0" strike="noStrike" spc="-1">
                <a:latin typeface="Arial"/>
              </a:rPr>
              <a:t>Klikněte pro úpravu formátu textu nadpisu</a:t>
            </a:r>
          </a:p>
        </p:txBody>
      </p:sp>
      <p:sp>
        <p:nvSpPr>
          <p:cNvPr id="116" name="PlaceHolder 2"/>
          <p:cNvSpPr>
            <a:spLocks noGrp="1"/>
          </p:cNvSpPr>
          <p:nvPr>
            <p:ph type="body"/>
          </p:nvPr>
        </p:nvSpPr>
        <p:spPr>
          <a:xfrm>
            <a:off x="504001"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cs-CZ" sz="32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2800" b="0" strike="noStrike" spc="-1">
                <a:latin typeface="Arial"/>
              </a:rPr>
              <a:t>Druhá úroveň</a:t>
            </a:r>
          </a:p>
          <a:p>
            <a:pPr marL="1296044" lvl="2" indent="-288010">
              <a:spcBef>
                <a:spcPts val="851"/>
              </a:spcBef>
              <a:buClr>
                <a:srgbClr val="000000"/>
              </a:buClr>
              <a:buSzPct val="45000"/>
              <a:buFont typeface="Wingdings" charset="2"/>
              <a:buChar char=""/>
            </a:pPr>
            <a:r>
              <a:rPr lang="cs-CZ" sz="2400" b="0" strike="noStrike" spc="-1">
                <a:latin typeface="Arial"/>
              </a:rPr>
              <a:t>Třetí úroveň</a:t>
            </a:r>
          </a:p>
          <a:p>
            <a:pPr marL="1728058" lvl="3" indent="-216008">
              <a:spcBef>
                <a:spcPts val="567"/>
              </a:spcBef>
              <a:buClr>
                <a:srgbClr val="000000"/>
              </a:buClr>
              <a:buSzPct val="75000"/>
              <a:buFont typeface="Symbol" charset="2"/>
              <a:buChar char=""/>
            </a:pPr>
            <a:r>
              <a:rPr lang="cs-CZ" sz="2000" b="0" strike="noStrike" spc="-1">
                <a:latin typeface="Arial"/>
              </a:rPr>
              <a:t>Čtvrtá úroveň osnovy</a:t>
            </a:r>
          </a:p>
          <a:p>
            <a:pPr marL="2160072" lvl="4" indent="-216008">
              <a:spcBef>
                <a:spcPts val="283"/>
              </a:spcBef>
              <a:buClr>
                <a:srgbClr val="000000"/>
              </a:buClr>
              <a:buSzPct val="45000"/>
              <a:buFont typeface="Wingdings" charset="2"/>
              <a:buChar char=""/>
            </a:pPr>
            <a:r>
              <a:rPr lang="cs-CZ" sz="2000" b="0" strike="noStrike" spc="-1">
                <a:latin typeface="Arial"/>
              </a:rPr>
              <a:t>Pátá úroveň osnovy</a:t>
            </a:r>
          </a:p>
          <a:p>
            <a:pPr marL="2592086" lvl="5" indent="-216008">
              <a:spcBef>
                <a:spcPts val="283"/>
              </a:spcBef>
              <a:buClr>
                <a:srgbClr val="000000"/>
              </a:buClr>
              <a:buSzPct val="45000"/>
              <a:buFont typeface="Wingdings" charset="2"/>
              <a:buChar char=""/>
            </a:pPr>
            <a:r>
              <a:rPr lang="cs-CZ" sz="2000" b="0" strike="noStrike" spc="-1">
                <a:latin typeface="Arial"/>
              </a:rPr>
              <a:t>Šestá úroveň</a:t>
            </a:r>
          </a:p>
          <a:p>
            <a:pPr marL="3024100" lvl="6" indent="-216008">
              <a:spcBef>
                <a:spcPts val="283"/>
              </a:spcBef>
              <a:buClr>
                <a:srgbClr val="000000"/>
              </a:buClr>
              <a:buSzPct val="45000"/>
              <a:buFont typeface="Wingdings" charset="2"/>
              <a:buChar char=""/>
            </a:pPr>
            <a:r>
              <a:rPr lang="cs-CZ" sz="2000" b="0" strike="noStrike" spc="-1">
                <a:latin typeface="Arial"/>
              </a:rPr>
              <a:t>Sedmá úroveň</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9144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575942" indent="-431957" algn="l" defTabSz="914430" rtl="0" eaLnBrk="1" latinLnBrk="0" hangingPunct="1">
        <a:lnSpc>
          <a:spcPct val="90000"/>
        </a:lnSpc>
        <a:spcBef>
          <a:spcPts val="1889"/>
        </a:spcBef>
        <a:buClr>
          <a:srgbClr val="000000"/>
        </a:buClr>
        <a:buSzPct val="45000"/>
        <a:buFont typeface="Wingdings" charset="2"/>
        <a:buChar char=""/>
        <a:defRPr sz="2800" kern="1200">
          <a:solidFill>
            <a:schemeClr val="tx1"/>
          </a:solidFill>
          <a:latin typeface="+mn-lt"/>
          <a:ea typeface="+mn-ea"/>
          <a:cs typeface="+mn-cs"/>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8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4"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30"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30" rtl="0" eaLnBrk="1" latinLnBrk="0" hangingPunct="1">
        <a:defRPr sz="1800" kern="1200">
          <a:solidFill>
            <a:schemeClr val="tx1"/>
          </a:solidFill>
          <a:latin typeface="+mn-lt"/>
          <a:ea typeface="+mn-ea"/>
          <a:cs typeface="+mn-cs"/>
        </a:defRPr>
      </a:lvl1pPr>
      <a:lvl2pPr marL="457216"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7" algn="l" defTabSz="914430" rtl="0" eaLnBrk="1" latinLnBrk="0" hangingPunct="1">
        <a:defRPr sz="1800" kern="1200">
          <a:solidFill>
            <a:schemeClr val="tx1"/>
          </a:solidFill>
          <a:latin typeface="+mn-lt"/>
          <a:ea typeface="+mn-ea"/>
          <a:cs typeface="+mn-cs"/>
        </a:defRPr>
      </a:lvl6pPr>
      <a:lvl7pPr marL="2743291" algn="l" defTabSz="914430" rtl="0" eaLnBrk="1" latinLnBrk="0" hangingPunct="1">
        <a:defRPr sz="1800" kern="1200">
          <a:solidFill>
            <a:schemeClr val="tx1"/>
          </a:solidFill>
          <a:latin typeface="+mn-lt"/>
          <a:ea typeface="+mn-ea"/>
          <a:cs typeface="+mn-cs"/>
        </a:defRPr>
      </a:lvl7pPr>
      <a:lvl8pPr marL="3200507" algn="l" defTabSz="914430" rtl="0" eaLnBrk="1" latinLnBrk="0" hangingPunct="1">
        <a:defRPr sz="1800" kern="1200">
          <a:solidFill>
            <a:schemeClr val="tx1"/>
          </a:solidFill>
          <a:latin typeface="+mn-lt"/>
          <a:ea typeface="+mn-ea"/>
          <a:cs typeface="+mn-cs"/>
        </a:defRPr>
      </a:lvl8pPr>
      <a:lvl9pPr marL="3657722" algn="l" defTabSz="9144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0.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1090965" y="2826265"/>
            <a:ext cx="5542919" cy="984885"/>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200" b="1" spc="-1" dirty="0">
                <a:solidFill>
                  <a:schemeClr val="tx1">
                    <a:lumMod val="95000"/>
                    <a:lumOff val="5000"/>
                  </a:schemeClr>
                </a:solidFill>
                <a:latin typeface="Source Sans Pro"/>
                <a:ea typeface="DejaVu Sans"/>
              </a:rPr>
              <a:t>Mobilní aplikace pro rozpoznávání zvířat</a:t>
            </a:r>
            <a:endParaRPr lang="cs-CZ" sz="3200" spc="-1" dirty="0">
              <a:solidFill>
                <a:schemeClr val="tx1">
                  <a:lumMod val="95000"/>
                  <a:lumOff val="5000"/>
                </a:schemeClr>
              </a:solidFill>
              <a:latin typeface="Arial"/>
            </a:endParaRPr>
          </a:p>
        </p:txBody>
      </p:sp>
      <p:sp>
        <p:nvSpPr>
          <p:cNvPr id="154" name="CustomShape 2"/>
          <p:cNvSpPr/>
          <p:nvPr/>
        </p:nvSpPr>
        <p:spPr>
          <a:xfrm>
            <a:off x="1090965" y="4449969"/>
            <a:ext cx="2447131" cy="80021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2000" b="1" spc="-1" dirty="0">
                <a:solidFill>
                  <a:srgbClr val="000000"/>
                </a:solidFill>
                <a:latin typeface="Source Sans Pro"/>
                <a:ea typeface="DejaVu Sans"/>
              </a:rPr>
              <a:t>Jiří Daberger</a:t>
            </a:r>
            <a:endParaRPr lang="cs-CZ" sz="2000" spc="-1" dirty="0">
              <a:latin typeface="Arial"/>
            </a:endParaRPr>
          </a:p>
          <a:p>
            <a:pPr>
              <a:lnSpc>
                <a:spcPct val="100000"/>
              </a:lnSpc>
            </a:pPr>
            <a:r>
              <a:rPr lang="cs-CZ" sz="1600" spc="-1" dirty="0">
                <a:solidFill>
                  <a:srgbClr val="666666"/>
                </a:solidFill>
                <a:latin typeface="Source Sans Pro"/>
                <a:ea typeface="DejaVu Sans"/>
              </a:rPr>
              <a:t>Studijní program softwarové inženýrství</a:t>
            </a:r>
            <a:endParaRPr lang="cs-CZ" sz="1600" spc="-1" dirty="0">
              <a:latin typeface="Arial"/>
            </a:endParaRPr>
          </a:p>
        </p:txBody>
      </p:sp>
      <p:sp>
        <p:nvSpPr>
          <p:cNvPr id="155" name="Line 3"/>
          <p:cNvSpPr/>
          <p:nvPr/>
        </p:nvSpPr>
        <p:spPr>
          <a:xfrm>
            <a:off x="1090965" y="4307769"/>
            <a:ext cx="792000" cy="0"/>
          </a:xfrm>
          <a:prstGeom prst="line">
            <a:avLst/>
          </a:prstGeom>
          <a:ln/>
        </p:spPr>
        <p:style>
          <a:lnRef idx="3">
            <a:schemeClr val="dk1"/>
          </a:lnRef>
          <a:fillRef idx="0">
            <a:schemeClr val="dk1"/>
          </a:fillRef>
          <a:effectRef idx="2">
            <a:schemeClr val="dk1"/>
          </a:effectRef>
          <a:fontRef idx="minor">
            <a:schemeClr val="tx1"/>
          </a:fontRef>
        </p:style>
      </p:sp>
      <p:sp>
        <p:nvSpPr>
          <p:cNvPr id="14" name="TextovéPole 13">
            <a:extLst>
              <a:ext uri="{FF2B5EF4-FFF2-40B4-BE49-F238E27FC236}">
                <a16:creationId xmlns:a16="http://schemas.microsoft.com/office/drawing/2014/main" id="{556AC55F-EAF9-DAB0-0749-0FA4031756FE}"/>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1</a:t>
            </a:fld>
            <a:endParaRPr lang="cs-CZ" dirty="0"/>
          </a:p>
        </p:txBody>
      </p:sp>
      <p:sp>
        <p:nvSpPr>
          <p:cNvPr id="2" name="TextovéPole 1">
            <a:extLst>
              <a:ext uri="{FF2B5EF4-FFF2-40B4-BE49-F238E27FC236}">
                <a16:creationId xmlns:a16="http://schemas.microsoft.com/office/drawing/2014/main" id="{B4B46A1F-D250-EACD-694C-CB4EC2E462A3}"/>
              </a:ext>
            </a:extLst>
          </p:cNvPr>
          <p:cNvSpPr txBox="1"/>
          <p:nvPr/>
        </p:nvSpPr>
        <p:spPr>
          <a:xfrm>
            <a:off x="8604514" y="5036263"/>
            <a:ext cx="1277007" cy="369332"/>
          </a:xfrm>
          <a:prstGeom prst="rect">
            <a:avLst/>
          </a:prstGeom>
          <a:noFill/>
        </p:spPr>
        <p:txBody>
          <a:bodyPr wrap="square" rtlCol="0">
            <a:spAutoFit/>
          </a:bodyPr>
          <a:lstStyle/>
          <a:p>
            <a:r>
              <a:rPr lang="cs-CZ" dirty="0"/>
              <a:t>26.4. 2023</a:t>
            </a:r>
          </a:p>
        </p:txBody>
      </p:sp>
      <p:sp>
        <p:nvSpPr>
          <p:cNvPr id="4" name="TextovéPole 3">
            <a:extLst>
              <a:ext uri="{FF2B5EF4-FFF2-40B4-BE49-F238E27FC236}">
                <a16:creationId xmlns:a16="http://schemas.microsoft.com/office/drawing/2014/main" id="{AF3DCF05-E13F-371A-6342-B403681A9EFD}"/>
              </a:ext>
            </a:extLst>
          </p:cNvPr>
          <p:cNvSpPr txBox="1"/>
          <p:nvPr/>
        </p:nvSpPr>
        <p:spPr>
          <a:xfrm>
            <a:off x="7059493" y="4666931"/>
            <a:ext cx="3090042" cy="369332"/>
          </a:xfrm>
          <a:prstGeom prst="rect">
            <a:avLst/>
          </a:prstGeom>
          <a:noFill/>
        </p:spPr>
        <p:txBody>
          <a:bodyPr wrap="square" rtlCol="0">
            <a:spAutoFit/>
          </a:bodyPr>
          <a:lstStyle/>
          <a:p>
            <a:r>
              <a:rPr lang="cs-CZ" dirty="0"/>
              <a:t>jirkadaberger@seznam.cz</a:t>
            </a:r>
          </a:p>
        </p:txBody>
      </p:sp>
      <p:sp>
        <p:nvSpPr>
          <p:cNvPr id="3" name="TextovéPole 2">
            <a:extLst>
              <a:ext uri="{FF2B5EF4-FFF2-40B4-BE49-F238E27FC236}">
                <a16:creationId xmlns:a16="http://schemas.microsoft.com/office/drawing/2014/main" id="{C1CFB430-E98E-B8C5-824C-674268B50CF1}"/>
              </a:ext>
            </a:extLst>
          </p:cNvPr>
          <p:cNvSpPr txBox="1"/>
          <p:nvPr/>
        </p:nvSpPr>
        <p:spPr>
          <a:xfrm>
            <a:off x="1090965" y="2487711"/>
            <a:ext cx="3449190" cy="338554"/>
          </a:xfrm>
          <a:prstGeom prst="rect">
            <a:avLst/>
          </a:prstGeom>
          <a:noFill/>
        </p:spPr>
        <p:txBody>
          <a:bodyPr wrap="square" rtlCol="0">
            <a:spAutoFit/>
          </a:bodyPr>
          <a:lstStyle/>
          <a:p>
            <a:r>
              <a:rPr lang="cs-CZ" sz="1600" i="1" dirty="0"/>
              <a:t>Bakalářská práce</a:t>
            </a:r>
          </a:p>
        </p:txBody>
      </p:sp>
      <p:pic>
        <p:nvPicPr>
          <p:cNvPr id="5" name="Obrázek 4">
            <a:extLst>
              <a:ext uri="{FF2B5EF4-FFF2-40B4-BE49-F238E27FC236}">
                <a16:creationId xmlns:a16="http://schemas.microsoft.com/office/drawing/2014/main" id="{A052C33F-9B98-251F-7A60-201C39A2A0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62720" y="264955"/>
            <a:ext cx="2222756" cy="2222756"/>
          </a:xfrm>
          <a:prstGeom prst="rect">
            <a:avLst/>
          </a:prstGeom>
        </p:spPr>
      </p:pic>
      <p:sp>
        <p:nvSpPr>
          <p:cNvPr id="6" name="TextovéPole 5">
            <a:extLst>
              <a:ext uri="{FF2B5EF4-FFF2-40B4-BE49-F238E27FC236}">
                <a16:creationId xmlns:a16="http://schemas.microsoft.com/office/drawing/2014/main" id="{50E2F84E-7244-9D91-0E75-281B715CAF24}"/>
              </a:ext>
            </a:extLst>
          </p:cNvPr>
          <p:cNvSpPr txBox="1"/>
          <p:nvPr/>
        </p:nvSpPr>
        <p:spPr>
          <a:xfrm>
            <a:off x="7562720" y="2487711"/>
            <a:ext cx="2222756" cy="461665"/>
          </a:xfrm>
          <a:prstGeom prst="rect">
            <a:avLst/>
          </a:prstGeom>
          <a:noFill/>
        </p:spPr>
        <p:txBody>
          <a:bodyPr wrap="square" rtlCol="0">
            <a:spAutoFit/>
          </a:bodyPr>
          <a:lstStyle/>
          <a:p>
            <a:r>
              <a:rPr lang="cs-CZ" sz="1200" dirty="0"/>
              <a:t>https://play.google.com/store/apps/details?id=zoo.animals</a:t>
            </a:r>
          </a:p>
        </p:txBody>
      </p:sp>
      <p:sp>
        <p:nvSpPr>
          <p:cNvPr id="7" name="CustomShape 2">
            <a:extLst>
              <a:ext uri="{FF2B5EF4-FFF2-40B4-BE49-F238E27FC236}">
                <a16:creationId xmlns:a16="http://schemas.microsoft.com/office/drawing/2014/main" id="{721B59D2-FC87-4136-94B4-16DAF9AFC7F0}"/>
              </a:ext>
            </a:extLst>
          </p:cNvPr>
          <p:cNvSpPr/>
          <p:nvPr/>
        </p:nvSpPr>
        <p:spPr>
          <a:xfrm>
            <a:off x="4075229" y="4449969"/>
            <a:ext cx="2447131"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cs-CZ" sz="2000" spc="-1" dirty="0">
                <a:solidFill>
                  <a:schemeClr val="bg1">
                    <a:lumMod val="50000"/>
                  </a:schemeClr>
                </a:solidFill>
                <a:latin typeface="Source Sans Pro"/>
                <a:ea typeface="DejaVu Sans"/>
              </a:rPr>
              <a:t>Vedoucí práce</a:t>
            </a:r>
            <a:endParaRPr lang="cs-CZ" sz="2000" spc="-1" dirty="0">
              <a:solidFill>
                <a:schemeClr val="bg1">
                  <a:lumMod val="50000"/>
                </a:schemeClr>
              </a:solidFill>
              <a:latin typeface="Arial"/>
            </a:endParaRPr>
          </a:p>
          <a:p>
            <a:r>
              <a:rPr lang="cs-CZ" sz="1600" b="1" dirty="0"/>
              <a:t>Ing. Petr Žáček,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8 / Výsledky</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5" y="1151254"/>
            <a:ext cx="6478560" cy="181588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spcBef>
                <a:spcPts val="1200"/>
              </a:spcBef>
              <a:buFont typeface="Arial" panose="020B0604020202020204" pitchFamily="34" charset="0"/>
              <a:buChar char="•"/>
            </a:pPr>
            <a:r>
              <a:rPr lang="cs-CZ" sz="2200" spc="-1" dirty="0">
                <a:latin typeface="Arial"/>
              </a:rPr>
              <a:t>Funkční mobilní aplikace pro Android</a:t>
            </a:r>
          </a:p>
          <a:p>
            <a:pPr marL="285759" indent="-285759">
              <a:spcBef>
                <a:spcPts val="1200"/>
              </a:spcBef>
              <a:buFont typeface="Arial" panose="020B0604020202020204" pitchFamily="34" charset="0"/>
              <a:buChar char="•"/>
            </a:pPr>
            <a:r>
              <a:rPr lang="cs-CZ" sz="2200" spc="-1" dirty="0">
                <a:latin typeface="Arial"/>
              </a:rPr>
              <a:t>2 modely naučené rozpoznat 13 a 18 druhů zvířat</a:t>
            </a:r>
          </a:p>
          <a:p>
            <a:pPr marL="285759" indent="-285759">
              <a:spcBef>
                <a:spcPts val="1200"/>
              </a:spcBef>
              <a:buFont typeface="Arial" panose="020B0604020202020204" pitchFamily="34" charset="0"/>
              <a:buChar char="•"/>
            </a:pPr>
            <a:r>
              <a:rPr lang="cs-CZ" sz="2200" spc="-1" dirty="0">
                <a:latin typeface="Arial"/>
              </a:rPr>
              <a:t>Detail zvířat a zahrad s možností objevů</a:t>
            </a:r>
          </a:p>
          <a:p>
            <a:pPr marL="285759" indent="-285759">
              <a:spcBef>
                <a:spcPts val="1200"/>
              </a:spcBef>
              <a:buFont typeface="Arial" panose="020B0604020202020204" pitchFamily="34" charset="0"/>
              <a:buChar char="•"/>
            </a:pPr>
            <a:r>
              <a:rPr lang="cs-CZ" sz="2200" spc="-1" dirty="0">
                <a:latin typeface="Arial"/>
              </a:rPr>
              <a:t>Budoucí vývoj</a:t>
            </a:r>
          </a:p>
        </p:txBody>
      </p:sp>
      <p:sp>
        <p:nvSpPr>
          <p:cNvPr id="2" name="TextovéPole 1">
            <a:extLst>
              <a:ext uri="{FF2B5EF4-FFF2-40B4-BE49-F238E27FC236}">
                <a16:creationId xmlns:a16="http://schemas.microsoft.com/office/drawing/2014/main" id="{B15E1757-4956-39B6-EFB5-7A36441DC94A}"/>
              </a:ext>
            </a:extLst>
          </p:cNvPr>
          <p:cNvSpPr txBox="1"/>
          <p:nvPr/>
        </p:nvSpPr>
        <p:spPr>
          <a:xfrm>
            <a:off x="199103" y="5036263"/>
            <a:ext cx="501445" cy="369332"/>
          </a:xfrm>
          <a:prstGeom prst="rect">
            <a:avLst/>
          </a:prstGeom>
          <a:noFill/>
        </p:spPr>
        <p:txBody>
          <a:bodyPr wrap="square" rtlCol="0">
            <a:spAutoFit/>
          </a:bodyPr>
          <a:lstStyle/>
          <a:p>
            <a:fld id="{6080AD02-085F-45C5-97B6-B0561A895852}" type="slidenum">
              <a:rPr lang="cs-CZ"/>
              <a:t>10</a:t>
            </a:fld>
            <a:endParaRPr lang="cs-CZ" dirty="0"/>
          </a:p>
        </p:txBody>
      </p:sp>
      <p:pic>
        <p:nvPicPr>
          <p:cNvPr id="10" name="app_testing_zlin">
            <a:hlinkClick r:id="" action="ppaction://media"/>
            <a:extLst>
              <a:ext uri="{FF2B5EF4-FFF2-40B4-BE49-F238E27FC236}">
                <a16:creationId xmlns:a16="http://schemas.microsoft.com/office/drawing/2014/main" id="{93242ACF-4F0F-4E34-FF96-43CF447ECD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66193" y="2474693"/>
            <a:ext cx="5558014" cy="3195857"/>
          </a:xfrm>
          <a:prstGeom prst="rect">
            <a:avLst/>
          </a:prstGeom>
        </p:spPr>
      </p:pic>
    </p:spTree>
    <p:extLst>
      <p:ext uri="{BB962C8B-B14F-4D97-AF65-F5344CB8AC3E}">
        <p14:creationId xmlns:p14="http://schemas.microsoft.com/office/powerpoint/2010/main" val="85782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73" name="CustomShape 1"/>
          <p:cNvSpPr/>
          <p:nvPr/>
        </p:nvSpPr>
        <p:spPr>
          <a:xfrm>
            <a:off x="793393" y="1922329"/>
            <a:ext cx="3550007" cy="184665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cs-CZ" sz="6000" spc="-1" dirty="0">
                <a:solidFill>
                  <a:schemeClr val="tx1">
                    <a:lumMod val="95000"/>
                    <a:lumOff val="5000"/>
                  </a:schemeClr>
                </a:solidFill>
                <a:latin typeface="Source Sans Pro"/>
                <a:ea typeface="DejaVu Sans"/>
              </a:rPr>
              <a:t>Děkuji za pozornost</a:t>
            </a:r>
            <a:endParaRPr lang="cs-CZ" sz="6000" spc="-1" dirty="0">
              <a:solidFill>
                <a:schemeClr val="tx1">
                  <a:lumMod val="95000"/>
                  <a:lumOff val="5000"/>
                </a:schemeClr>
              </a:solidFill>
              <a:latin typeface="Arial"/>
            </a:endParaRPr>
          </a:p>
        </p:txBody>
      </p:sp>
      <p:pic>
        <p:nvPicPr>
          <p:cNvPr id="3" name="Obrázek 2">
            <a:extLst>
              <a:ext uri="{FF2B5EF4-FFF2-40B4-BE49-F238E27FC236}">
                <a16:creationId xmlns:a16="http://schemas.microsoft.com/office/drawing/2014/main" id="{9613FE0A-FB79-D199-B1B5-27C41929672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01311" y="1063451"/>
            <a:ext cx="5058146" cy="3564413"/>
          </a:xfrm>
          <a:prstGeom prst="rect">
            <a:avLst/>
          </a:prstGeom>
        </p:spPr>
      </p:pic>
      <p:sp>
        <p:nvSpPr>
          <p:cNvPr id="4" name="TextovéPole 3">
            <a:extLst>
              <a:ext uri="{FF2B5EF4-FFF2-40B4-BE49-F238E27FC236}">
                <a16:creationId xmlns:a16="http://schemas.microsoft.com/office/drawing/2014/main" id="{6C143564-0E24-9399-CCE5-54F6B40D492B}"/>
              </a:ext>
            </a:extLst>
          </p:cNvPr>
          <p:cNvSpPr txBox="1"/>
          <p:nvPr/>
        </p:nvSpPr>
        <p:spPr>
          <a:xfrm>
            <a:off x="4701311" y="4627864"/>
            <a:ext cx="5058146" cy="246221"/>
          </a:xfrm>
          <a:prstGeom prst="rect">
            <a:avLst/>
          </a:prstGeom>
          <a:noFill/>
        </p:spPr>
        <p:txBody>
          <a:bodyPr wrap="square" rtlCol="0">
            <a:spAutoFit/>
          </a:bodyPr>
          <a:lstStyle/>
          <a:p>
            <a:pPr algn="ctr"/>
            <a:r>
              <a:rPr lang="cs-CZ" sz="1000" dirty="0"/>
              <a:t>https://twitter.com/ErickGalinkin/status/1493649459460325381/photo/1</a:t>
            </a:r>
          </a:p>
        </p:txBody>
      </p:sp>
      <p:sp>
        <p:nvSpPr>
          <p:cNvPr id="5" name="TextovéPole 4">
            <a:extLst>
              <a:ext uri="{FF2B5EF4-FFF2-40B4-BE49-F238E27FC236}">
                <a16:creationId xmlns:a16="http://schemas.microsoft.com/office/drawing/2014/main" id="{AA7F017C-8587-A7DC-3A18-2081901C52B8}"/>
              </a:ext>
            </a:extLst>
          </p:cNvPr>
          <p:cNvSpPr txBox="1"/>
          <p:nvPr/>
        </p:nvSpPr>
        <p:spPr>
          <a:xfrm>
            <a:off x="199103" y="5036263"/>
            <a:ext cx="530942" cy="369332"/>
          </a:xfrm>
          <a:prstGeom prst="rect">
            <a:avLst/>
          </a:prstGeom>
          <a:noFill/>
        </p:spPr>
        <p:txBody>
          <a:bodyPr wrap="square" rtlCol="0">
            <a:spAutoFit/>
          </a:bodyPr>
          <a:lstStyle/>
          <a:p>
            <a:fld id="{6080AD02-085F-45C5-97B6-B0561A895852}" type="slidenum">
              <a:rPr lang="cs-CZ"/>
              <a:t>11</a:t>
            </a:fld>
            <a:endParaRPr lang="cs-CZ"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0">
          <a:blip r:embed="rId3">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60" name="CustomShape 1"/>
          <p:cNvSpPr/>
          <p:nvPr/>
        </p:nvSpPr>
        <p:spPr>
          <a:xfrm>
            <a:off x="803519" y="432001"/>
            <a:ext cx="1499400" cy="583323"/>
          </a:xfrm>
          <a:prstGeom prst="rect">
            <a:avLst/>
          </a:prstGeom>
          <a:noFill/>
          <a:ln>
            <a:noFill/>
          </a:ln>
        </p:spPr>
        <p:style>
          <a:lnRef idx="0">
            <a:scrgbClr r="0" g="0" b="0"/>
          </a:lnRef>
          <a:fillRef idx="0">
            <a:scrgbClr r="0" g="0" b="0"/>
          </a:fillRef>
          <a:effectRef idx="0">
            <a:scrgbClr r="0" g="0" b="0"/>
          </a:effectRef>
          <a:fontRef idx="minor"/>
        </p:style>
        <p:txBody>
          <a:bodyPr lIns="90000" tIns="45001" rIns="90000" bIns="45001">
            <a:spAutoFit/>
          </a:bodyPr>
          <a:lstStyle/>
          <a:p>
            <a:pPr>
              <a:lnSpc>
                <a:spcPct val="100000"/>
              </a:lnSpc>
            </a:pPr>
            <a:r>
              <a:rPr lang="cs-CZ" sz="3200" b="1" spc="-1" dirty="0">
                <a:solidFill>
                  <a:schemeClr val="tx1">
                    <a:lumMod val="95000"/>
                    <a:lumOff val="5000"/>
                  </a:schemeClr>
                </a:solidFill>
                <a:latin typeface="Source Sans Pro"/>
                <a:ea typeface="DejaVu Sans"/>
              </a:rPr>
              <a:t>Obsah</a:t>
            </a:r>
            <a:endParaRPr lang="cs-CZ" sz="3200" spc="-1" dirty="0">
              <a:solidFill>
                <a:schemeClr val="tx1">
                  <a:lumMod val="95000"/>
                  <a:lumOff val="5000"/>
                </a:schemeClr>
              </a:solidFill>
              <a:latin typeface="Arial"/>
            </a:endParaRPr>
          </a:p>
        </p:txBody>
      </p:sp>
      <p:sp>
        <p:nvSpPr>
          <p:cNvPr id="161" name="CustomShape 2"/>
          <p:cNvSpPr/>
          <p:nvPr/>
        </p:nvSpPr>
        <p:spPr>
          <a:xfrm>
            <a:off x="1980851" y="1392412"/>
            <a:ext cx="6650769" cy="306039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15000"/>
              </a:lnSpc>
              <a:spcBef>
                <a:spcPts val="567"/>
              </a:spcBef>
              <a:spcAft>
                <a:spcPts val="567"/>
              </a:spcAft>
            </a:pPr>
            <a:r>
              <a:rPr lang="cs-CZ" sz="2800" b="1" spc="-1" dirty="0">
                <a:solidFill>
                  <a:schemeClr val="tx1">
                    <a:lumMod val="75000"/>
                    <a:lumOff val="25000"/>
                  </a:schemeClr>
                </a:solidFill>
                <a:latin typeface="Source Sans Pro"/>
                <a:ea typeface="Microsoft YaHei"/>
              </a:rPr>
              <a:t>1 /</a:t>
            </a:r>
            <a:r>
              <a:rPr lang="cs-CZ" sz="2800" b="1" spc="-1" dirty="0">
                <a:solidFill>
                  <a:schemeClr val="tx1">
                    <a:lumMod val="95000"/>
                    <a:lumOff val="5000"/>
                  </a:schemeClr>
                </a:solidFill>
                <a:latin typeface="Source Sans Pro"/>
                <a:ea typeface="Microsoft YaHei"/>
              </a:rPr>
              <a:t>	Tvorba datasetu</a:t>
            </a:r>
            <a:endParaRPr lang="cs-CZ" sz="2800" spc="-1" dirty="0">
              <a:solidFill>
                <a:schemeClr val="tx1">
                  <a:lumMod val="95000"/>
                  <a:lumOff val="5000"/>
                </a:schemeClr>
              </a:solidFill>
              <a:latin typeface="Arial"/>
            </a:endParaRPr>
          </a:p>
          <a:p>
            <a:pPr>
              <a:lnSpc>
                <a:spcPct val="115000"/>
              </a:lnSpc>
              <a:spcBef>
                <a:spcPts val="567"/>
              </a:spcBef>
              <a:spcAft>
                <a:spcPts val="567"/>
              </a:spcAft>
            </a:pPr>
            <a:r>
              <a:rPr lang="cs-CZ" sz="2800" b="1" spc="-1" dirty="0">
                <a:solidFill>
                  <a:schemeClr val="tx1">
                    <a:lumMod val="75000"/>
                    <a:lumOff val="25000"/>
                  </a:schemeClr>
                </a:solidFill>
                <a:latin typeface="Source Sans Pro"/>
                <a:ea typeface="Microsoft YaHei"/>
              </a:rPr>
              <a:t>2 / </a:t>
            </a:r>
            <a:r>
              <a:rPr lang="cs-CZ" sz="2800" b="1" spc="-1" dirty="0">
                <a:solidFill>
                  <a:schemeClr val="tx1">
                    <a:lumMod val="95000"/>
                    <a:lumOff val="5000"/>
                  </a:schemeClr>
                </a:solidFill>
                <a:latin typeface="Source Sans Pro"/>
                <a:ea typeface="Microsoft YaHei"/>
              </a:rPr>
              <a:t>	Trénování a testování modelu </a:t>
            </a:r>
          </a:p>
          <a:p>
            <a:pPr>
              <a:lnSpc>
                <a:spcPct val="115000"/>
              </a:lnSpc>
              <a:spcBef>
                <a:spcPts val="567"/>
              </a:spcBef>
              <a:spcAft>
                <a:spcPts val="567"/>
              </a:spcAft>
            </a:pPr>
            <a:r>
              <a:rPr lang="cs-CZ" sz="2800" b="1" spc="-1" dirty="0">
                <a:solidFill>
                  <a:schemeClr val="tx1">
                    <a:lumMod val="75000"/>
                    <a:lumOff val="25000"/>
                  </a:schemeClr>
                </a:solidFill>
                <a:latin typeface="Source Sans Pro"/>
                <a:ea typeface="Microsoft YaHei"/>
              </a:rPr>
              <a:t>3 /</a:t>
            </a:r>
            <a:r>
              <a:rPr lang="cs-CZ" sz="2800" b="1" spc="-1" dirty="0">
                <a:solidFill>
                  <a:schemeClr val="tx1">
                    <a:lumMod val="95000"/>
                    <a:lumOff val="5000"/>
                  </a:schemeClr>
                </a:solidFill>
                <a:latin typeface="Source Sans Pro"/>
                <a:ea typeface="Microsoft YaHei"/>
              </a:rPr>
              <a:t>	Návrh aplikace</a:t>
            </a:r>
            <a:endParaRPr lang="cs-CZ" sz="2800" spc="-1" dirty="0">
              <a:solidFill>
                <a:schemeClr val="tx1">
                  <a:lumMod val="95000"/>
                  <a:lumOff val="5000"/>
                </a:schemeClr>
              </a:solidFill>
              <a:latin typeface="Arial"/>
            </a:endParaRPr>
          </a:p>
          <a:p>
            <a:pPr>
              <a:lnSpc>
                <a:spcPct val="115000"/>
              </a:lnSpc>
              <a:spcBef>
                <a:spcPts val="567"/>
              </a:spcBef>
              <a:spcAft>
                <a:spcPts val="567"/>
              </a:spcAft>
            </a:pPr>
            <a:r>
              <a:rPr lang="cs-CZ" sz="2800" b="1" spc="-1" dirty="0">
                <a:solidFill>
                  <a:schemeClr val="tx1">
                    <a:lumMod val="75000"/>
                    <a:lumOff val="25000"/>
                  </a:schemeClr>
                </a:solidFill>
                <a:latin typeface="Source Sans Pro"/>
                <a:ea typeface="Microsoft YaHei"/>
              </a:rPr>
              <a:t>4 /</a:t>
            </a:r>
            <a:r>
              <a:rPr lang="cs-CZ" sz="2800" b="1" spc="-1" dirty="0">
                <a:solidFill>
                  <a:schemeClr val="tx1">
                    <a:lumMod val="95000"/>
                    <a:lumOff val="5000"/>
                  </a:schemeClr>
                </a:solidFill>
                <a:latin typeface="Source Sans Pro"/>
                <a:ea typeface="Microsoft YaHei"/>
              </a:rPr>
              <a:t>	Vývoj aplikace a její funkcionality</a:t>
            </a:r>
          </a:p>
          <a:p>
            <a:pPr>
              <a:lnSpc>
                <a:spcPct val="115000"/>
              </a:lnSpc>
              <a:spcBef>
                <a:spcPts val="567"/>
              </a:spcBef>
              <a:spcAft>
                <a:spcPts val="567"/>
              </a:spcAft>
            </a:pPr>
            <a:r>
              <a:rPr lang="cs-CZ" sz="2800" b="1" spc="-1" dirty="0">
                <a:solidFill>
                  <a:schemeClr val="tx1">
                    <a:lumMod val="75000"/>
                    <a:lumOff val="25000"/>
                  </a:schemeClr>
                </a:solidFill>
                <a:latin typeface="Source Sans Pro"/>
                <a:ea typeface="Microsoft YaHei"/>
              </a:rPr>
              <a:t>5 /</a:t>
            </a:r>
            <a:r>
              <a:rPr lang="cs-CZ" sz="2800" b="1" spc="-1" dirty="0">
                <a:solidFill>
                  <a:schemeClr val="tx1">
                    <a:lumMod val="95000"/>
                    <a:lumOff val="5000"/>
                  </a:schemeClr>
                </a:solidFill>
                <a:latin typeface="Source Sans Pro"/>
                <a:ea typeface="Microsoft YaHei"/>
              </a:rPr>
              <a:t>	Výsledky</a:t>
            </a:r>
            <a:endParaRPr lang="cs-CZ" sz="2800" spc="-1" dirty="0">
              <a:solidFill>
                <a:schemeClr val="tx1">
                  <a:lumMod val="95000"/>
                  <a:lumOff val="5000"/>
                </a:schemeClr>
              </a:solidFill>
              <a:latin typeface="Arial"/>
            </a:endParaRPr>
          </a:p>
        </p:txBody>
      </p:sp>
      <p:sp>
        <p:nvSpPr>
          <p:cNvPr id="10" name="TextovéPole 9">
            <a:extLst>
              <a:ext uri="{FF2B5EF4-FFF2-40B4-BE49-F238E27FC236}">
                <a16:creationId xmlns:a16="http://schemas.microsoft.com/office/drawing/2014/main" id="{0A282A77-D95D-D75A-37B1-8E3F376C1AAC}"/>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2</a:t>
            </a:fld>
            <a:endParaRPr lang="cs-CZ"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8719250"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1 / Tvorba datasetu</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7" y="1151253"/>
            <a:ext cx="5946412" cy="315182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800" dirty="0">
                <a:ea typeface="Times New Roman" panose="02020603050405020304" pitchFamily="18" charset="0"/>
              </a:rPr>
              <a:t>53302</a:t>
            </a:r>
            <a:r>
              <a:rPr lang="cs-CZ" sz="2800" dirty="0">
                <a:latin typeface="+mj-lt"/>
                <a:ea typeface="Times New Roman" panose="02020603050405020304" pitchFamily="18" charset="0"/>
              </a:rPr>
              <a:t> </a:t>
            </a:r>
            <a:r>
              <a:rPr lang="cs-CZ" sz="2800" dirty="0">
                <a:latin typeface="Arial" panose="020B0604020202020204" pitchFamily="34" charset="0"/>
                <a:ea typeface="Times New Roman" panose="02020603050405020304" pitchFamily="18" charset="0"/>
                <a:cs typeface="Arial" panose="020B0604020202020204" pitchFamily="34" charset="0"/>
              </a:rPr>
              <a:t>obrázků s anotacemi čítající 64461 objektů zvířat</a:t>
            </a:r>
          </a:p>
          <a:p>
            <a:pPr marL="285759" indent="-285759">
              <a:lnSpc>
                <a:spcPct val="150000"/>
              </a:lnSpc>
              <a:buFont typeface="Arial" panose="020B0604020202020204" pitchFamily="34" charset="0"/>
              <a:buChar char="•"/>
            </a:pPr>
            <a:r>
              <a:rPr lang="cs-CZ" sz="2800" dirty="0" err="1">
                <a:latin typeface="Arial" panose="020B0604020202020204" pitchFamily="34" charset="0"/>
                <a:ea typeface="Times New Roman" panose="02020603050405020304" pitchFamily="18" charset="0"/>
                <a:cs typeface="Arial" panose="020B0604020202020204" pitchFamily="34" charset="0"/>
              </a:rPr>
              <a:t>LabelImg</a:t>
            </a:r>
            <a:r>
              <a:rPr lang="cs-CZ" sz="2800" dirty="0">
                <a:latin typeface="Arial" panose="020B0604020202020204" pitchFamily="34" charset="0"/>
                <a:ea typeface="Times New Roman" panose="02020603050405020304" pitchFamily="18" charset="0"/>
                <a:cs typeface="Arial" panose="020B0604020202020204" pitchFamily="34" charset="0"/>
              </a:rPr>
              <a:t>, Python</a:t>
            </a:r>
          </a:p>
          <a:p>
            <a:pPr marL="285759" indent="-285759">
              <a:lnSpc>
                <a:spcPct val="150000"/>
              </a:lnSpc>
              <a:buFont typeface="Arial" panose="020B0604020202020204" pitchFamily="34" charset="0"/>
              <a:buChar char="•"/>
            </a:pPr>
            <a:r>
              <a:rPr lang="cs-CZ" sz="2800" dirty="0">
                <a:latin typeface="Arial" panose="020B0604020202020204" pitchFamily="34" charset="0"/>
                <a:ea typeface="Times New Roman" panose="02020603050405020304" pitchFamily="18" charset="0"/>
                <a:cs typeface="Arial" panose="020B0604020202020204" pitchFamily="34" charset="0"/>
              </a:rPr>
              <a:t>Existující datasety</a:t>
            </a:r>
          </a:p>
          <a:p>
            <a:pPr marL="285759" indent="-285759">
              <a:lnSpc>
                <a:spcPct val="150000"/>
              </a:lnSpc>
              <a:buFont typeface="Arial" panose="020B0604020202020204" pitchFamily="34" charset="0"/>
              <a:buChar char="•"/>
            </a:pPr>
            <a:r>
              <a:rPr lang="cs-CZ" sz="2800" dirty="0">
                <a:latin typeface="Arial" panose="020B0604020202020204" pitchFamily="34" charset="0"/>
                <a:ea typeface="Times New Roman" panose="02020603050405020304" pitchFamily="18" charset="0"/>
                <a:cs typeface="Arial" panose="020B0604020202020204" pitchFamily="34" charset="0"/>
              </a:rPr>
              <a:t>Afričtí savci</a:t>
            </a:r>
          </a:p>
        </p:txBody>
      </p:sp>
      <p:sp>
        <p:nvSpPr>
          <p:cNvPr id="2" name="TextovéPole 1">
            <a:extLst>
              <a:ext uri="{FF2B5EF4-FFF2-40B4-BE49-F238E27FC236}">
                <a16:creationId xmlns:a16="http://schemas.microsoft.com/office/drawing/2014/main" id="{B15E1757-4956-39B6-EFB5-7A36441DC94A}"/>
              </a:ext>
            </a:extLst>
          </p:cNvPr>
          <p:cNvSpPr txBox="1"/>
          <p:nvPr/>
        </p:nvSpPr>
        <p:spPr>
          <a:xfrm>
            <a:off x="199103" y="5036263"/>
            <a:ext cx="501445" cy="369332"/>
          </a:xfrm>
          <a:prstGeom prst="rect">
            <a:avLst/>
          </a:prstGeom>
          <a:noFill/>
        </p:spPr>
        <p:txBody>
          <a:bodyPr wrap="square" rtlCol="0">
            <a:spAutoFit/>
          </a:bodyPr>
          <a:lstStyle/>
          <a:p>
            <a:fld id="{6080AD02-085F-45C5-97B6-B0561A895852}" type="slidenum">
              <a:rPr lang="cs-CZ"/>
              <a:t>3</a:t>
            </a:fld>
            <a:endParaRPr lang="cs-CZ" dirty="0"/>
          </a:p>
        </p:txBody>
      </p:sp>
      <p:pic>
        <p:nvPicPr>
          <p:cNvPr id="4" name="Obrázek 3" descr="Obsah obrázku text, strom, snímek obrazovky&#10;&#10;Popis byl vytvořen automaticky">
            <a:extLst>
              <a:ext uri="{FF2B5EF4-FFF2-40B4-BE49-F238E27FC236}">
                <a16:creationId xmlns:a16="http://schemas.microsoft.com/office/drawing/2014/main" id="{6C449838-2771-1454-4C5E-08C6EFD41A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54214" y="2393318"/>
            <a:ext cx="5727308" cy="3012277"/>
          </a:xfrm>
          <a:prstGeom prst="rect">
            <a:avLst/>
          </a:prstGeom>
        </p:spPr>
      </p:pic>
    </p:spTree>
    <p:extLst>
      <p:ext uri="{BB962C8B-B14F-4D97-AF65-F5344CB8AC3E}">
        <p14:creationId xmlns:p14="http://schemas.microsoft.com/office/powerpoint/2010/main" val="233125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8719250"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2 / Trénování modelu (detekční)</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7" y="1151253"/>
            <a:ext cx="5331558" cy="2066656"/>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400" dirty="0">
                <a:latin typeface="Arial" panose="020B0604020202020204" pitchFamily="34" charset="0"/>
                <a:ea typeface="Times New Roman" panose="02020603050405020304" pitchFamily="18" charset="0"/>
                <a:cs typeface="Arial" panose="020B0604020202020204" pitchFamily="34" charset="0"/>
              </a:rPr>
              <a:t>TF Object Detection API</a:t>
            </a:r>
            <a:r>
              <a:rPr lang="cs-CZ" sz="2400" dirty="0">
                <a:latin typeface="+mj-lt"/>
                <a:ea typeface="Times New Roman" panose="02020603050405020304" pitchFamily="18" charset="0"/>
              </a:rPr>
              <a:t> </a:t>
            </a:r>
          </a:p>
          <a:p>
            <a:pPr marL="285759" indent="-285759">
              <a:lnSpc>
                <a:spcPct val="150000"/>
              </a:lnSpc>
              <a:buFont typeface="Arial" panose="020B0604020202020204" pitchFamily="34" charset="0"/>
              <a:buChar char="•"/>
            </a:pPr>
            <a:r>
              <a:rPr lang="cs-CZ" sz="2400" spc="-1" dirty="0">
                <a:latin typeface="Arial"/>
              </a:rPr>
              <a:t>MetaCentrum </a:t>
            </a:r>
            <a:r>
              <a:rPr lang="cs-CZ" sz="2000" spc="-1" dirty="0">
                <a:latin typeface="Arial"/>
              </a:rPr>
              <a:t>(66 dnů CPU času)</a:t>
            </a:r>
          </a:p>
          <a:p>
            <a:pPr marL="285759" indent="-285759">
              <a:lnSpc>
                <a:spcPct val="150000"/>
              </a:lnSpc>
              <a:buFont typeface="Arial" panose="020B0604020202020204" pitchFamily="34" charset="0"/>
              <a:buChar char="•"/>
            </a:pPr>
            <a:r>
              <a:rPr lang="cs-CZ" sz="2400" spc="-1" dirty="0">
                <a:latin typeface="Arial"/>
              </a:rPr>
              <a:t>13 druhů zvířat</a:t>
            </a:r>
          </a:p>
          <a:p>
            <a:pPr marL="285759" indent="-285759">
              <a:lnSpc>
                <a:spcPct val="150000"/>
              </a:lnSpc>
              <a:buFont typeface="Arial" panose="020B0604020202020204" pitchFamily="34" charset="0"/>
              <a:buChar char="•"/>
            </a:pPr>
            <a:endParaRPr lang="cs-CZ" sz="2000" spc="-1" dirty="0">
              <a:latin typeface="Arial"/>
            </a:endParaRPr>
          </a:p>
        </p:txBody>
      </p:sp>
      <p:sp>
        <p:nvSpPr>
          <p:cNvPr id="2" name="TextovéPole 1">
            <a:extLst>
              <a:ext uri="{FF2B5EF4-FFF2-40B4-BE49-F238E27FC236}">
                <a16:creationId xmlns:a16="http://schemas.microsoft.com/office/drawing/2014/main" id="{B15E1757-4956-39B6-EFB5-7A36441DC94A}"/>
              </a:ext>
            </a:extLst>
          </p:cNvPr>
          <p:cNvSpPr txBox="1"/>
          <p:nvPr/>
        </p:nvSpPr>
        <p:spPr>
          <a:xfrm>
            <a:off x="199103" y="5036263"/>
            <a:ext cx="501445" cy="369332"/>
          </a:xfrm>
          <a:prstGeom prst="rect">
            <a:avLst/>
          </a:prstGeom>
          <a:noFill/>
        </p:spPr>
        <p:txBody>
          <a:bodyPr wrap="square" rtlCol="0">
            <a:spAutoFit/>
          </a:bodyPr>
          <a:lstStyle/>
          <a:p>
            <a:fld id="{6080AD02-085F-45C5-97B6-B0561A895852}" type="slidenum">
              <a:rPr lang="cs-CZ"/>
              <a:t>4</a:t>
            </a:fld>
            <a:endParaRPr lang="cs-CZ" dirty="0"/>
          </a:p>
        </p:txBody>
      </p:sp>
      <p:graphicFrame>
        <p:nvGraphicFramePr>
          <p:cNvPr id="5" name="Tabulka 4">
            <a:extLst>
              <a:ext uri="{FF2B5EF4-FFF2-40B4-BE49-F238E27FC236}">
                <a16:creationId xmlns:a16="http://schemas.microsoft.com/office/drawing/2014/main" id="{83EF472D-8CE6-8CAD-7D07-C27F0D5D91E6}"/>
              </a:ext>
            </a:extLst>
          </p:cNvPr>
          <p:cNvGraphicFramePr>
            <a:graphicFrameLocks noGrp="1"/>
          </p:cNvGraphicFramePr>
          <p:nvPr>
            <p:extLst>
              <p:ext uri="{D42A27DB-BD31-4B8C-83A1-F6EECF244321}">
                <p14:modId xmlns:p14="http://schemas.microsoft.com/office/powerpoint/2010/main" val="2150373546"/>
              </p:ext>
            </p:extLst>
          </p:nvPr>
        </p:nvGraphicFramePr>
        <p:xfrm>
          <a:off x="3213850" y="2835275"/>
          <a:ext cx="6667672" cy="2540523"/>
        </p:xfrm>
        <a:graphic>
          <a:graphicData uri="http://schemas.openxmlformats.org/drawingml/2006/table">
            <a:tbl>
              <a:tblPr firstRow="1" firstCol="1" bandRow="1">
                <a:tableStyleId>{125E5076-3810-47DD-B79F-674D7AD40C01}</a:tableStyleId>
              </a:tblPr>
              <a:tblGrid>
                <a:gridCol w="1401989">
                  <a:extLst>
                    <a:ext uri="{9D8B030D-6E8A-4147-A177-3AD203B41FA5}">
                      <a16:colId xmlns:a16="http://schemas.microsoft.com/office/drawing/2014/main" val="3671376328"/>
                    </a:ext>
                  </a:extLst>
                </a:gridCol>
                <a:gridCol w="1805152">
                  <a:extLst>
                    <a:ext uri="{9D8B030D-6E8A-4147-A177-3AD203B41FA5}">
                      <a16:colId xmlns:a16="http://schemas.microsoft.com/office/drawing/2014/main" val="3717460493"/>
                    </a:ext>
                  </a:extLst>
                </a:gridCol>
                <a:gridCol w="2057400">
                  <a:extLst>
                    <a:ext uri="{9D8B030D-6E8A-4147-A177-3AD203B41FA5}">
                      <a16:colId xmlns:a16="http://schemas.microsoft.com/office/drawing/2014/main" val="565186497"/>
                    </a:ext>
                  </a:extLst>
                </a:gridCol>
                <a:gridCol w="1403131">
                  <a:extLst>
                    <a:ext uri="{9D8B030D-6E8A-4147-A177-3AD203B41FA5}">
                      <a16:colId xmlns:a16="http://schemas.microsoft.com/office/drawing/2014/main" val="2214914933"/>
                    </a:ext>
                  </a:extLst>
                </a:gridCol>
              </a:tblGrid>
              <a:tr h="731088">
                <a:tc>
                  <a:txBody>
                    <a:bodyPr/>
                    <a:lstStyle/>
                    <a:p>
                      <a:pPr algn="ctr">
                        <a:lnSpc>
                          <a:spcPct val="150000"/>
                        </a:lnSpc>
                        <a:spcAft>
                          <a:spcPts val="600"/>
                        </a:spcAft>
                      </a:pPr>
                      <a:r>
                        <a:rPr lang="cs-CZ" sz="1400" dirty="0">
                          <a:effectLst/>
                        </a:rPr>
                        <a:t>Číslo modelu</a:t>
                      </a:r>
                      <a:endParaRPr lang="cs-CZ" sz="1400" dirty="0">
                        <a:effectLst/>
                        <a:latin typeface="Times New Roman" panose="02020603050405020304" pitchFamily="18" charset="0"/>
                        <a:ea typeface="Times New Roman" panose="02020603050405020304" pitchFamily="18" charset="0"/>
                      </a:endParaRPr>
                    </a:p>
                  </a:txBody>
                  <a:tcPr marL="62370" marR="62370" marT="0" marB="0"/>
                </a:tc>
                <a:tc>
                  <a:txBody>
                    <a:bodyPr/>
                    <a:lstStyle/>
                    <a:p>
                      <a:pPr algn="ctr">
                        <a:lnSpc>
                          <a:spcPct val="150000"/>
                        </a:lnSpc>
                        <a:spcAft>
                          <a:spcPts val="600"/>
                        </a:spcAft>
                      </a:pPr>
                      <a:r>
                        <a:rPr lang="cs-CZ" sz="1400" dirty="0">
                          <a:effectLst/>
                        </a:rPr>
                        <a:t>Přesnost klasifikace</a:t>
                      </a:r>
                      <a:endParaRPr lang="cs-CZ" sz="1400" dirty="0">
                        <a:effectLst/>
                        <a:latin typeface="Times New Roman" panose="02020603050405020304" pitchFamily="18" charset="0"/>
                        <a:ea typeface="Times New Roman" panose="02020603050405020304" pitchFamily="18" charset="0"/>
                      </a:endParaRPr>
                    </a:p>
                  </a:txBody>
                  <a:tcPr marL="62370" marR="62370" marT="0" marB="0"/>
                </a:tc>
                <a:tc>
                  <a:txBody>
                    <a:bodyPr/>
                    <a:lstStyle/>
                    <a:p>
                      <a:pPr algn="ctr">
                        <a:lnSpc>
                          <a:spcPct val="150000"/>
                        </a:lnSpc>
                        <a:spcAft>
                          <a:spcPts val="600"/>
                        </a:spcAft>
                      </a:pPr>
                      <a:r>
                        <a:rPr lang="cs-CZ" sz="1400" dirty="0">
                          <a:effectLst/>
                        </a:rPr>
                        <a:t>Přesnost průniku detekce</a:t>
                      </a:r>
                      <a:endParaRPr lang="cs-CZ" sz="1400" dirty="0">
                        <a:effectLst/>
                        <a:latin typeface="Times New Roman" panose="02020603050405020304" pitchFamily="18" charset="0"/>
                        <a:ea typeface="Times New Roman" panose="02020603050405020304" pitchFamily="18" charset="0"/>
                      </a:endParaRPr>
                    </a:p>
                  </a:txBody>
                  <a:tcPr marL="62370" marR="62370" marT="0" marB="0"/>
                </a:tc>
                <a:tc>
                  <a:txBody>
                    <a:bodyPr/>
                    <a:lstStyle/>
                    <a:p>
                      <a:pPr algn="ctr">
                        <a:lnSpc>
                          <a:spcPct val="150000"/>
                        </a:lnSpc>
                        <a:spcAft>
                          <a:spcPts val="600"/>
                        </a:spcAft>
                      </a:pPr>
                      <a:r>
                        <a:rPr lang="cs-CZ" sz="1400" dirty="0">
                          <a:effectLst/>
                        </a:rPr>
                        <a:t>Doba měření</a:t>
                      </a:r>
                      <a:endParaRPr lang="cs-CZ" sz="1400" dirty="0">
                        <a:effectLst/>
                        <a:latin typeface="Times New Roman" panose="02020603050405020304" pitchFamily="18" charset="0"/>
                        <a:ea typeface="Times New Roman" panose="02020603050405020304" pitchFamily="18" charset="0"/>
                      </a:endParaRPr>
                    </a:p>
                  </a:txBody>
                  <a:tcPr marL="62370" marR="62370" marT="0" marB="0"/>
                </a:tc>
                <a:extLst>
                  <a:ext uri="{0D108BD9-81ED-4DB2-BD59-A6C34878D82A}">
                    <a16:rowId xmlns:a16="http://schemas.microsoft.com/office/drawing/2014/main" val="3370272957"/>
                  </a:ext>
                </a:extLst>
              </a:tr>
              <a:tr h="342118">
                <a:tc>
                  <a:txBody>
                    <a:bodyPr/>
                    <a:lstStyle/>
                    <a:p>
                      <a:pPr algn="ctr">
                        <a:lnSpc>
                          <a:spcPct val="150000"/>
                        </a:lnSpc>
                        <a:spcAft>
                          <a:spcPts val="600"/>
                        </a:spcAft>
                      </a:pPr>
                      <a:r>
                        <a:rPr lang="cs-CZ" sz="1800" dirty="0">
                          <a:effectLst/>
                        </a:rPr>
                        <a:t>13</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16,10 %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15,72 %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32 minut</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extLst>
                  <a:ext uri="{0D108BD9-81ED-4DB2-BD59-A6C34878D82A}">
                    <a16:rowId xmlns:a16="http://schemas.microsoft.com/office/drawing/2014/main" val="3077322411"/>
                  </a:ext>
                </a:extLst>
              </a:tr>
              <a:tr h="342118">
                <a:tc>
                  <a:txBody>
                    <a:bodyPr/>
                    <a:lstStyle/>
                    <a:p>
                      <a:pPr algn="ctr">
                        <a:lnSpc>
                          <a:spcPct val="150000"/>
                        </a:lnSpc>
                        <a:spcAft>
                          <a:spcPts val="600"/>
                        </a:spcAft>
                      </a:pPr>
                      <a:r>
                        <a:rPr lang="cs-CZ" sz="1800" dirty="0">
                          <a:effectLst/>
                        </a:rPr>
                        <a:t>16</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76,56 %</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71,75 %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42 minut</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extLst>
                  <a:ext uri="{0D108BD9-81ED-4DB2-BD59-A6C34878D82A}">
                    <a16:rowId xmlns:a16="http://schemas.microsoft.com/office/drawing/2014/main" val="3529780249"/>
                  </a:ext>
                </a:extLst>
              </a:tr>
              <a:tr h="342118">
                <a:tc>
                  <a:txBody>
                    <a:bodyPr/>
                    <a:lstStyle/>
                    <a:p>
                      <a:pPr algn="ctr">
                        <a:lnSpc>
                          <a:spcPct val="150000"/>
                        </a:lnSpc>
                        <a:spcAft>
                          <a:spcPts val="600"/>
                        </a:spcAft>
                      </a:pPr>
                      <a:r>
                        <a:rPr lang="cs-CZ" sz="1800">
                          <a:effectLst/>
                        </a:rPr>
                        <a:t>18</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84,56 %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73,90 %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43 minut</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extLst>
                  <a:ext uri="{0D108BD9-81ED-4DB2-BD59-A6C34878D82A}">
                    <a16:rowId xmlns:a16="http://schemas.microsoft.com/office/drawing/2014/main" val="222846875"/>
                  </a:ext>
                </a:extLst>
              </a:tr>
              <a:tr h="342118">
                <a:tc>
                  <a:txBody>
                    <a:bodyPr/>
                    <a:lstStyle/>
                    <a:p>
                      <a:pPr algn="ctr">
                        <a:lnSpc>
                          <a:spcPct val="150000"/>
                        </a:lnSpc>
                        <a:spcAft>
                          <a:spcPts val="600"/>
                        </a:spcAft>
                      </a:pPr>
                      <a:r>
                        <a:rPr lang="cs-CZ" sz="1800">
                          <a:effectLst/>
                        </a:rPr>
                        <a:t>19</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85,89 %</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75,07 %</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42 minut</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extLst>
                  <a:ext uri="{0D108BD9-81ED-4DB2-BD59-A6C34878D82A}">
                    <a16:rowId xmlns:a16="http://schemas.microsoft.com/office/drawing/2014/main" val="2212934564"/>
                  </a:ext>
                </a:extLst>
              </a:tr>
              <a:tr h="342118">
                <a:tc>
                  <a:txBody>
                    <a:bodyPr/>
                    <a:lstStyle/>
                    <a:p>
                      <a:pPr algn="ctr">
                        <a:lnSpc>
                          <a:spcPct val="150000"/>
                        </a:lnSpc>
                        <a:spcAft>
                          <a:spcPts val="600"/>
                        </a:spcAft>
                      </a:pPr>
                      <a:r>
                        <a:rPr lang="cs-CZ" sz="1800">
                          <a:effectLst/>
                        </a:rPr>
                        <a:t>20</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86,07 %</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a:effectLst/>
                        </a:rPr>
                        <a:t>76,20 %</a:t>
                      </a:r>
                      <a:endParaRPr lang="cs-CZ" sz="1800">
                        <a:effectLst/>
                        <a:latin typeface="Times New Roman" panose="02020603050405020304" pitchFamily="18" charset="0"/>
                        <a:ea typeface="Times New Roman" panose="02020603050405020304" pitchFamily="18" charset="0"/>
                      </a:endParaRPr>
                    </a:p>
                  </a:txBody>
                  <a:tcPr marL="62370" marR="62370" marT="0" marB="0" anchor="ctr"/>
                </a:tc>
                <a:tc>
                  <a:txBody>
                    <a:bodyPr/>
                    <a:lstStyle/>
                    <a:p>
                      <a:pPr algn="ctr">
                        <a:lnSpc>
                          <a:spcPct val="150000"/>
                        </a:lnSpc>
                        <a:spcAft>
                          <a:spcPts val="600"/>
                        </a:spcAft>
                      </a:pPr>
                      <a:r>
                        <a:rPr lang="cs-CZ" sz="1800" dirty="0">
                          <a:effectLst/>
                        </a:rPr>
                        <a:t>43 minut</a:t>
                      </a:r>
                      <a:endParaRPr lang="cs-CZ" sz="1800" dirty="0">
                        <a:effectLst/>
                        <a:latin typeface="Times New Roman" panose="02020603050405020304" pitchFamily="18" charset="0"/>
                        <a:ea typeface="Times New Roman" panose="02020603050405020304" pitchFamily="18" charset="0"/>
                      </a:endParaRPr>
                    </a:p>
                  </a:txBody>
                  <a:tcPr marL="62370" marR="62370" marT="0" marB="0" anchor="ctr"/>
                </a:tc>
                <a:extLst>
                  <a:ext uri="{0D108BD9-81ED-4DB2-BD59-A6C34878D82A}">
                    <a16:rowId xmlns:a16="http://schemas.microsoft.com/office/drawing/2014/main" val="3647025492"/>
                  </a:ext>
                </a:extLst>
              </a:tr>
            </a:tbl>
          </a:graphicData>
        </a:graphic>
      </p:graphicFrame>
    </p:spTree>
    <p:extLst>
      <p:ext uri="{BB962C8B-B14F-4D97-AF65-F5344CB8AC3E}">
        <p14:creationId xmlns:p14="http://schemas.microsoft.com/office/powerpoint/2010/main" val="172820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3 / Návrh aplikace</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910346" y="1151252"/>
            <a:ext cx="4632573" cy="2610266"/>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2911" indent="-342911">
              <a:lnSpc>
                <a:spcPct val="150000"/>
              </a:lnSpc>
              <a:buFont typeface="Arial" panose="020B0604020202020204" pitchFamily="34" charset="0"/>
              <a:buChar char="•"/>
            </a:pPr>
            <a:r>
              <a:rPr lang="cs-CZ" sz="2400" spc="-1" dirty="0">
                <a:latin typeface="Arial"/>
              </a:rPr>
              <a:t>Drátový model</a:t>
            </a:r>
          </a:p>
          <a:p>
            <a:pPr marL="342911" indent="-342911">
              <a:lnSpc>
                <a:spcPct val="150000"/>
              </a:lnSpc>
              <a:buFont typeface="Arial" panose="020B0604020202020204" pitchFamily="34" charset="0"/>
              <a:buChar char="•"/>
            </a:pPr>
            <a:r>
              <a:rPr lang="cs-CZ" sz="2400" spc="-1" dirty="0">
                <a:latin typeface="Arial"/>
              </a:rPr>
              <a:t>Funkcionální a nefunkcionální požadavky</a:t>
            </a:r>
          </a:p>
          <a:p>
            <a:pPr marL="342911" indent="-342911">
              <a:lnSpc>
                <a:spcPct val="150000"/>
              </a:lnSpc>
              <a:buFont typeface="Arial" panose="020B0604020202020204" pitchFamily="34" charset="0"/>
              <a:buChar char="•"/>
            </a:pPr>
            <a:r>
              <a:rPr lang="cs-CZ" sz="2400" spc="-1" dirty="0">
                <a:latin typeface="Arial"/>
              </a:rPr>
              <a:t>Data aplikace</a:t>
            </a:r>
          </a:p>
          <a:p>
            <a:pPr marL="285759" indent="-285759">
              <a:lnSpc>
                <a:spcPct val="130000"/>
              </a:lnSpc>
              <a:buFont typeface="Arial" panose="020B0604020202020204" pitchFamily="34" charset="0"/>
              <a:buChar char="•"/>
            </a:pPr>
            <a:endParaRPr lang="cs-CZ" sz="2200" spc="-1" dirty="0">
              <a:latin typeface="Arial"/>
            </a:endParaRPr>
          </a:p>
        </p:txBody>
      </p:sp>
      <p:pic>
        <p:nvPicPr>
          <p:cNvPr id="2" name="Obrázek 1">
            <a:extLst>
              <a:ext uri="{FF2B5EF4-FFF2-40B4-BE49-F238E27FC236}">
                <a16:creationId xmlns:a16="http://schemas.microsoft.com/office/drawing/2014/main" id="{9B0CF079-3B81-F66F-F7A2-81E1FA505499}"/>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263461" y="2222066"/>
            <a:ext cx="6618059" cy="3088323"/>
          </a:xfrm>
          <a:prstGeom prst="rect">
            <a:avLst/>
          </a:prstGeom>
          <a:noFill/>
          <a:ln>
            <a:noFill/>
          </a:ln>
        </p:spPr>
      </p:pic>
      <p:sp>
        <p:nvSpPr>
          <p:cNvPr id="4" name="TextovéPole 3">
            <a:extLst>
              <a:ext uri="{FF2B5EF4-FFF2-40B4-BE49-F238E27FC236}">
                <a16:creationId xmlns:a16="http://schemas.microsoft.com/office/drawing/2014/main" id="{E3DC88C7-3DEE-6188-CB17-7231F53713D5}"/>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5</a:t>
            </a:fld>
            <a:endParaRPr lang="cs-CZ" dirty="0"/>
          </a:p>
        </p:txBody>
      </p:sp>
    </p:spTree>
    <p:extLst>
      <p:ext uri="{BB962C8B-B14F-4D97-AF65-F5344CB8AC3E}">
        <p14:creationId xmlns:p14="http://schemas.microsoft.com/office/powerpoint/2010/main" val="100785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4 / Vývoj aplikace</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2"/>
            <a:ext cx="5418266" cy="29795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2911" indent="-342911">
              <a:lnSpc>
                <a:spcPct val="150000"/>
              </a:lnSpc>
              <a:buFont typeface="Arial" panose="020B0604020202020204" pitchFamily="34" charset="0"/>
              <a:buChar char="•"/>
            </a:pPr>
            <a:r>
              <a:rPr lang="cs-CZ" sz="2800" spc="-1" dirty="0">
                <a:latin typeface="Arial"/>
              </a:rPr>
              <a:t>Android, Kotlin a Jetpack Compose</a:t>
            </a:r>
          </a:p>
          <a:p>
            <a:pPr marL="342911" indent="-342911">
              <a:lnSpc>
                <a:spcPct val="150000"/>
              </a:lnSpc>
              <a:buFont typeface="Arial" panose="020B0604020202020204" pitchFamily="34" charset="0"/>
              <a:buChar char="•"/>
            </a:pPr>
            <a:r>
              <a:rPr lang="cs-CZ" sz="2800" spc="-1" dirty="0">
                <a:latin typeface="Arial"/>
              </a:rPr>
              <a:t>Architektonický vzor MVVM</a:t>
            </a:r>
          </a:p>
          <a:p>
            <a:pPr marL="342911" indent="-342911">
              <a:lnSpc>
                <a:spcPct val="150000"/>
              </a:lnSpc>
              <a:buFont typeface="Arial" panose="020B0604020202020204" pitchFamily="34" charset="0"/>
              <a:buChar char="•"/>
            </a:pPr>
            <a:r>
              <a:rPr lang="cs-CZ" sz="2800" spc="-1" dirty="0">
                <a:latin typeface="Arial"/>
              </a:rPr>
              <a:t>Navigace v aplikaci</a:t>
            </a:r>
          </a:p>
          <a:p>
            <a:pPr marL="285759" indent="-285759">
              <a:lnSpc>
                <a:spcPct val="130000"/>
              </a:lnSpc>
              <a:buFont typeface="Arial" panose="020B0604020202020204" pitchFamily="34" charset="0"/>
              <a:buChar char="•"/>
            </a:pPr>
            <a:endParaRPr lang="cs-CZ" sz="2200" spc="-1" dirty="0">
              <a:latin typeface="Arial"/>
            </a:endParaRPr>
          </a:p>
        </p:txBody>
      </p:sp>
      <p:pic>
        <p:nvPicPr>
          <p:cNvPr id="6" name="Obrázek 5">
            <a:extLst>
              <a:ext uri="{FF2B5EF4-FFF2-40B4-BE49-F238E27FC236}">
                <a16:creationId xmlns:a16="http://schemas.microsoft.com/office/drawing/2014/main" id="{26FF5AE5-3BC5-A83C-4C66-0C9A9F4A9F1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8042712" y="1445595"/>
            <a:ext cx="1893989" cy="3960000"/>
          </a:xfrm>
          <a:prstGeom prst="rect">
            <a:avLst/>
          </a:prstGeom>
        </p:spPr>
      </p:pic>
      <p:sp>
        <p:nvSpPr>
          <p:cNvPr id="9" name="TextovéPole 8">
            <a:extLst>
              <a:ext uri="{FF2B5EF4-FFF2-40B4-BE49-F238E27FC236}">
                <a16:creationId xmlns:a16="http://schemas.microsoft.com/office/drawing/2014/main" id="{A92A8CCE-3740-DED7-642F-780B9D093751}"/>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6</a:t>
            </a:fld>
            <a:endParaRPr lang="cs-CZ" dirty="0"/>
          </a:p>
        </p:txBody>
      </p:sp>
      <p:pic>
        <p:nvPicPr>
          <p:cNvPr id="2" name="welcome_screens">
            <a:hlinkClick r:id="" action="ppaction://media"/>
            <a:extLst>
              <a:ext uri="{FF2B5EF4-FFF2-40B4-BE49-F238E27FC236}">
                <a16:creationId xmlns:a16="http://schemas.microsoft.com/office/drawing/2014/main" id="{87CBF259-E531-A7D3-BE4E-ADEA74FA6E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52232" y="1445595"/>
            <a:ext cx="2227223" cy="3960000"/>
          </a:xfrm>
          <a:prstGeom prst="rect">
            <a:avLst/>
          </a:prstGeom>
        </p:spPr>
      </p:pic>
    </p:spTree>
    <p:extLst>
      <p:ext uri="{BB962C8B-B14F-4D97-AF65-F5344CB8AC3E}">
        <p14:creationId xmlns:p14="http://schemas.microsoft.com/office/powerpoint/2010/main" val="264112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5 / Náhled kamery</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7" y="1151254"/>
            <a:ext cx="4013551" cy="2701509"/>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400" spc="-1" dirty="0">
                <a:latin typeface="Arial"/>
              </a:rPr>
              <a:t>CameraX</a:t>
            </a:r>
          </a:p>
          <a:p>
            <a:pPr marL="285759" indent="-285759">
              <a:lnSpc>
                <a:spcPct val="150000"/>
              </a:lnSpc>
              <a:buFont typeface="Arial" panose="020B0604020202020204" pitchFamily="34" charset="0"/>
              <a:buChar char="•"/>
            </a:pPr>
            <a:r>
              <a:rPr lang="cs-CZ" sz="2400" spc="-1" dirty="0">
                <a:latin typeface="Arial"/>
              </a:rPr>
              <a:t>Zoom, vytvoření snímku</a:t>
            </a:r>
          </a:p>
          <a:p>
            <a:pPr marL="285759" indent="-285759">
              <a:lnSpc>
                <a:spcPct val="150000"/>
              </a:lnSpc>
              <a:buFont typeface="Arial" panose="020B0604020202020204" pitchFamily="34" charset="0"/>
              <a:buChar char="•"/>
            </a:pPr>
            <a:r>
              <a:rPr lang="cs-CZ" sz="2400" spc="-1" dirty="0">
                <a:latin typeface="Arial"/>
              </a:rPr>
              <a:t>Pozastavení detekce</a:t>
            </a:r>
          </a:p>
          <a:p>
            <a:pPr marL="285759" indent="-285759">
              <a:lnSpc>
                <a:spcPct val="150000"/>
              </a:lnSpc>
              <a:buFont typeface="Arial" panose="020B0604020202020204" pitchFamily="34" charset="0"/>
              <a:buChar char="•"/>
            </a:pPr>
            <a:r>
              <a:rPr lang="cs-CZ" sz="2400" spc="-1" dirty="0">
                <a:latin typeface="Arial"/>
              </a:rPr>
              <a:t>Klasifikace vybrané fotky</a:t>
            </a:r>
          </a:p>
          <a:p>
            <a:pPr marL="285759" indent="-285759">
              <a:lnSpc>
                <a:spcPct val="150000"/>
              </a:lnSpc>
              <a:buFont typeface="Arial" panose="020B0604020202020204" pitchFamily="34" charset="0"/>
              <a:buChar char="•"/>
            </a:pPr>
            <a:r>
              <a:rPr lang="cs-CZ" sz="2400" spc="-1" dirty="0">
                <a:latin typeface="Arial"/>
              </a:rPr>
              <a:t>Oprávnění přístupu</a:t>
            </a:r>
          </a:p>
        </p:txBody>
      </p:sp>
      <p:pic>
        <p:nvPicPr>
          <p:cNvPr id="4" name="Obrázek 3">
            <a:extLst>
              <a:ext uri="{FF2B5EF4-FFF2-40B4-BE49-F238E27FC236}">
                <a16:creationId xmlns:a16="http://schemas.microsoft.com/office/drawing/2014/main" id="{71E954A9-0001-AAA9-E9ED-230A200781EB}"/>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441060" y="1816006"/>
            <a:ext cx="1721461" cy="3600000"/>
          </a:xfrm>
          <a:prstGeom prst="rect">
            <a:avLst/>
          </a:prstGeom>
        </p:spPr>
      </p:pic>
      <p:pic>
        <p:nvPicPr>
          <p:cNvPr id="5" name="Obrázek 4">
            <a:extLst>
              <a:ext uri="{FF2B5EF4-FFF2-40B4-BE49-F238E27FC236}">
                <a16:creationId xmlns:a16="http://schemas.microsoft.com/office/drawing/2014/main" id="{8E427A83-0E2B-8622-84AA-8FE9A66D9AD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4583204" y="1805595"/>
            <a:ext cx="1730246" cy="3600000"/>
          </a:xfrm>
          <a:prstGeom prst="rect">
            <a:avLst/>
          </a:prstGeom>
        </p:spPr>
      </p:pic>
      <p:pic>
        <p:nvPicPr>
          <p:cNvPr id="6" name="Obrázek 5">
            <a:extLst>
              <a:ext uri="{FF2B5EF4-FFF2-40B4-BE49-F238E27FC236}">
                <a16:creationId xmlns:a16="http://schemas.microsoft.com/office/drawing/2014/main" id="{71231804-AA2F-22EA-2FCD-E0DE5008F68A}"/>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bwMode="auto">
          <a:xfrm>
            <a:off x="8290131" y="1816006"/>
            <a:ext cx="1726466" cy="3600000"/>
          </a:xfrm>
          <a:prstGeom prst="rect">
            <a:avLst/>
          </a:prstGeom>
        </p:spPr>
      </p:pic>
      <p:sp>
        <p:nvSpPr>
          <p:cNvPr id="7" name="TextovéPole 6">
            <a:extLst>
              <a:ext uri="{FF2B5EF4-FFF2-40B4-BE49-F238E27FC236}">
                <a16:creationId xmlns:a16="http://schemas.microsoft.com/office/drawing/2014/main" id="{AF337EC8-EF39-B265-33EB-C47DE8A562D3}"/>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7</a:t>
            </a:fld>
            <a:endParaRPr lang="cs-CZ" dirty="0"/>
          </a:p>
        </p:txBody>
      </p:sp>
    </p:spTree>
    <p:extLst>
      <p:ext uri="{BB962C8B-B14F-4D97-AF65-F5344CB8AC3E}">
        <p14:creationId xmlns:p14="http://schemas.microsoft.com/office/powerpoint/2010/main" val="94660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6 / Funkce aplikace - zvířata</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2"/>
            <a:ext cx="4756114" cy="1212833"/>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800" spc="-1" dirty="0">
                <a:latin typeface="Arial"/>
              </a:rPr>
              <a:t>Katalog zvířat a jejich detail</a:t>
            </a:r>
          </a:p>
          <a:p>
            <a:pPr marL="285759" indent="-285759">
              <a:lnSpc>
                <a:spcPct val="150000"/>
              </a:lnSpc>
              <a:buFont typeface="Arial" panose="020B0604020202020204" pitchFamily="34" charset="0"/>
              <a:buChar char="•"/>
            </a:pPr>
            <a:r>
              <a:rPr lang="cs-CZ" sz="2800" spc="-1" dirty="0">
                <a:latin typeface="Arial"/>
              </a:rPr>
              <a:t>Vyhledávání zvířat</a:t>
            </a:r>
          </a:p>
        </p:txBody>
      </p:sp>
      <p:pic>
        <p:nvPicPr>
          <p:cNvPr id="11" name="Obrázek 10">
            <a:extLst>
              <a:ext uri="{FF2B5EF4-FFF2-40B4-BE49-F238E27FC236}">
                <a16:creationId xmlns:a16="http://schemas.microsoft.com/office/drawing/2014/main" id="{2390BBDC-AEB5-8CE9-8215-50401BC7A41E}"/>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850129" y="1649511"/>
            <a:ext cx="1828034" cy="3833795"/>
          </a:xfrm>
          <a:prstGeom prst="rect">
            <a:avLst/>
          </a:prstGeom>
        </p:spPr>
      </p:pic>
      <p:pic>
        <p:nvPicPr>
          <p:cNvPr id="13" name="Obrázek 12">
            <a:extLst>
              <a:ext uri="{FF2B5EF4-FFF2-40B4-BE49-F238E27FC236}">
                <a16:creationId xmlns:a16="http://schemas.microsoft.com/office/drawing/2014/main" id="{21BBCF04-E8F8-9852-AE0B-E3A048007A53}"/>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2860350" y="2375740"/>
            <a:ext cx="1439999" cy="3017461"/>
          </a:xfrm>
          <a:prstGeom prst="rect">
            <a:avLst/>
          </a:prstGeom>
        </p:spPr>
      </p:pic>
      <p:pic>
        <p:nvPicPr>
          <p:cNvPr id="15" name="Obrázek 14">
            <a:extLst>
              <a:ext uri="{FF2B5EF4-FFF2-40B4-BE49-F238E27FC236}">
                <a16:creationId xmlns:a16="http://schemas.microsoft.com/office/drawing/2014/main" id="{4B1526F8-D7C9-E784-5A87-4B5AD684C8DA}"/>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193475" y="2383137"/>
            <a:ext cx="1439999" cy="3002666"/>
          </a:xfrm>
          <a:prstGeom prst="rect">
            <a:avLst/>
          </a:prstGeom>
        </p:spPr>
      </p:pic>
      <p:sp>
        <p:nvSpPr>
          <p:cNvPr id="16" name="TextovéPole 15">
            <a:extLst>
              <a:ext uri="{FF2B5EF4-FFF2-40B4-BE49-F238E27FC236}">
                <a16:creationId xmlns:a16="http://schemas.microsoft.com/office/drawing/2014/main" id="{0C2464FC-7762-D456-9EB2-E618144F9B3F}"/>
              </a:ext>
            </a:extLst>
          </p:cNvPr>
          <p:cNvSpPr txBox="1"/>
          <p:nvPr/>
        </p:nvSpPr>
        <p:spPr>
          <a:xfrm>
            <a:off x="199104" y="5036263"/>
            <a:ext cx="502462" cy="369332"/>
          </a:xfrm>
          <a:prstGeom prst="rect">
            <a:avLst/>
          </a:prstGeom>
          <a:noFill/>
        </p:spPr>
        <p:txBody>
          <a:bodyPr wrap="square" rtlCol="0">
            <a:spAutoFit/>
          </a:bodyPr>
          <a:lstStyle/>
          <a:p>
            <a:fld id="{6080AD02-085F-45C5-97B6-B0561A895852}" type="slidenum">
              <a:rPr lang="cs-CZ"/>
              <a:t>8</a:t>
            </a:fld>
            <a:endParaRPr lang="cs-CZ" dirty="0"/>
          </a:p>
        </p:txBody>
      </p:sp>
      <p:pic>
        <p:nvPicPr>
          <p:cNvPr id="4" name="Screenrecorder-2023-04-07-13-15-48-504(0)">
            <a:hlinkClick r:id="" action="ppaction://media"/>
            <a:extLst>
              <a:ext uri="{FF2B5EF4-FFF2-40B4-BE49-F238E27FC236}">
                <a16:creationId xmlns:a16="http://schemas.microsoft.com/office/drawing/2014/main" id="{F81A68AF-1A4C-DAF5-0392-B96997C2F67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542920" y="1649511"/>
            <a:ext cx="2160000" cy="3840477"/>
          </a:xfrm>
          <a:prstGeom prst="rect">
            <a:avLst/>
          </a:prstGeom>
        </p:spPr>
      </p:pic>
    </p:spTree>
    <p:extLst>
      <p:ext uri="{BB962C8B-B14F-4D97-AF65-F5344CB8AC3E}">
        <p14:creationId xmlns:p14="http://schemas.microsoft.com/office/powerpoint/2010/main" val="419239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chemeClr val="tx1">
                    <a:lumMod val="75000"/>
                    <a:lumOff val="25000"/>
                  </a:schemeClr>
                </a:solidFill>
                <a:latin typeface="Source Sans Pro"/>
                <a:ea typeface="DejaVu Sans"/>
              </a:rPr>
              <a:t>Mobilní aplikace pro rozpoznávání zvířat</a:t>
            </a:r>
            <a:r>
              <a:rPr lang="en-US" sz="1200" b="1" spc="-1" dirty="0">
                <a:solidFill>
                  <a:schemeClr val="tx1">
                    <a:lumMod val="75000"/>
                    <a:lumOff val="25000"/>
                  </a:schemeClr>
                </a:solidFill>
                <a:latin typeface="Source Sans Pro"/>
                <a:ea typeface="DejaVu Sans"/>
              </a:rPr>
              <a:t> v</a:t>
            </a:r>
            <a:r>
              <a:rPr lang="cs-CZ" sz="1200" b="1" spc="-1" dirty="0">
                <a:solidFill>
                  <a:schemeClr val="tx1">
                    <a:lumMod val="75000"/>
                    <a:lumOff val="25000"/>
                  </a:schemeClr>
                </a:solidFill>
                <a:latin typeface="Source Sans Pro"/>
                <a:ea typeface="DejaVu Sans"/>
              </a:rPr>
              <a:t> zoologických zahradách</a:t>
            </a:r>
            <a:endParaRPr lang="cs-CZ" sz="1200" spc="-1" dirty="0">
              <a:solidFill>
                <a:schemeClr val="tx1">
                  <a:lumMod val="75000"/>
                  <a:lumOff val="25000"/>
                </a:schemeClr>
              </a:solidFill>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chemeClr val="tx1">
                    <a:lumMod val="95000"/>
                    <a:lumOff val="5000"/>
                  </a:schemeClr>
                </a:solidFill>
                <a:latin typeface="Source Sans Pro"/>
                <a:ea typeface="DejaVu Sans"/>
              </a:rPr>
              <a:t>7 / Funkce aplikace - objevy</a:t>
            </a:r>
            <a:endParaRPr lang="cs-CZ" sz="3600" spc="-1" dirty="0">
              <a:solidFill>
                <a:schemeClr val="tx1">
                  <a:lumMod val="95000"/>
                  <a:lumOff val="5000"/>
                </a:schemeClr>
              </a:solidFill>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3"/>
            <a:ext cx="5063542" cy="2237087"/>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500" spc="-1" dirty="0">
                <a:latin typeface="Arial"/>
              </a:rPr>
              <a:t>Google Places a Maps API</a:t>
            </a:r>
          </a:p>
          <a:p>
            <a:pPr marL="285759" indent="-285759">
              <a:lnSpc>
                <a:spcPct val="150000"/>
              </a:lnSpc>
              <a:buFont typeface="Arial" panose="020B0604020202020204" pitchFamily="34" charset="0"/>
              <a:buChar char="•"/>
            </a:pPr>
            <a:r>
              <a:rPr lang="cs-CZ" sz="2500" spc="-1" dirty="0">
                <a:latin typeface="Arial"/>
              </a:rPr>
              <a:t>Objevy zoologických zahrad</a:t>
            </a:r>
          </a:p>
          <a:p>
            <a:pPr marL="285759" indent="-285759">
              <a:lnSpc>
                <a:spcPct val="150000"/>
              </a:lnSpc>
              <a:buFont typeface="Arial" panose="020B0604020202020204" pitchFamily="34" charset="0"/>
              <a:buChar char="•"/>
            </a:pPr>
            <a:r>
              <a:rPr lang="cs-CZ" sz="2500" spc="-1" dirty="0">
                <a:latin typeface="Arial"/>
              </a:rPr>
              <a:t>Objevy zvířat</a:t>
            </a:r>
          </a:p>
          <a:p>
            <a:pPr marL="285759" indent="-285759">
              <a:lnSpc>
                <a:spcPct val="150000"/>
              </a:lnSpc>
              <a:buFont typeface="Arial" panose="020B0604020202020204" pitchFamily="34" charset="0"/>
              <a:buChar char="•"/>
            </a:pPr>
            <a:r>
              <a:rPr lang="cs-CZ" sz="2500" spc="-1" dirty="0">
                <a:latin typeface="Arial"/>
              </a:rPr>
              <a:t>Filtr</a:t>
            </a:r>
          </a:p>
        </p:txBody>
      </p:sp>
      <p:pic>
        <p:nvPicPr>
          <p:cNvPr id="6" name="Obrázek 5">
            <a:extLst>
              <a:ext uri="{FF2B5EF4-FFF2-40B4-BE49-F238E27FC236}">
                <a16:creationId xmlns:a16="http://schemas.microsoft.com/office/drawing/2014/main" id="{91F93EEB-8986-DFB0-26A5-B5402E364E21}"/>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648370" y="2275531"/>
            <a:ext cx="1619281" cy="3382632"/>
          </a:xfrm>
          <a:prstGeom prst="rect">
            <a:avLst/>
          </a:prstGeom>
        </p:spPr>
      </p:pic>
      <p:pic>
        <p:nvPicPr>
          <p:cNvPr id="10" name="Obrázek 9">
            <a:extLst>
              <a:ext uri="{FF2B5EF4-FFF2-40B4-BE49-F238E27FC236}">
                <a16:creationId xmlns:a16="http://schemas.microsoft.com/office/drawing/2014/main" id="{EBEC86E1-E6AA-7089-DC3C-D6EF588A686D}"/>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8352996" y="2275531"/>
            <a:ext cx="1612037" cy="3367500"/>
          </a:xfrm>
          <a:prstGeom prst="rect">
            <a:avLst/>
          </a:prstGeom>
        </p:spPr>
      </p:pic>
      <p:pic>
        <p:nvPicPr>
          <p:cNvPr id="13" name="Obrázek 12">
            <a:extLst>
              <a:ext uri="{FF2B5EF4-FFF2-40B4-BE49-F238E27FC236}">
                <a16:creationId xmlns:a16="http://schemas.microsoft.com/office/drawing/2014/main" id="{176D866E-2C65-B6CD-06BA-2AFDE5017B3F}"/>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4947004" y="2284665"/>
            <a:ext cx="1620001" cy="3373499"/>
          </a:xfrm>
          <a:prstGeom prst="rect">
            <a:avLst/>
          </a:prstGeom>
        </p:spPr>
      </p:pic>
      <p:sp>
        <p:nvSpPr>
          <p:cNvPr id="14" name="TextovéPole 13">
            <a:extLst>
              <a:ext uri="{FF2B5EF4-FFF2-40B4-BE49-F238E27FC236}">
                <a16:creationId xmlns:a16="http://schemas.microsoft.com/office/drawing/2014/main" id="{52608D08-72C8-9387-A19C-58F1B417F49A}"/>
              </a:ext>
            </a:extLst>
          </p:cNvPr>
          <p:cNvSpPr txBox="1"/>
          <p:nvPr/>
        </p:nvSpPr>
        <p:spPr>
          <a:xfrm>
            <a:off x="199103" y="5036263"/>
            <a:ext cx="541876" cy="369332"/>
          </a:xfrm>
          <a:prstGeom prst="rect">
            <a:avLst/>
          </a:prstGeom>
          <a:noFill/>
        </p:spPr>
        <p:txBody>
          <a:bodyPr wrap="square" rtlCol="0">
            <a:spAutoFit/>
          </a:bodyPr>
          <a:lstStyle/>
          <a:p>
            <a:fld id="{6080AD02-085F-45C5-97B6-B0561A895852}" type="slidenum">
              <a:rPr lang="cs-CZ"/>
              <a:t>9</a:t>
            </a:fld>
            <a:endParaRPr lang="cs-CZ" dirty="0"/>
          </a:p>
        </p:txBody>
      </p:sp>
      <p:pic>
        <p:nvPicPr>
          <p:cNvPr id="2" name="Screenrecorder-2023-03-30-12-50-02-515(0)">
            <a:hlinkClick r:id="" action="ppaction://media"/>
            <a:extLst>
              <a:ext uri="{FF2B5EF4-FFF2-40B4-BE49-F238E27FC236}">
                <a16:creationId xmlns:a16="http://schemas.microsoft.com/office/drawing/2014/main" id="{B23A7584-B893-E921-CF32-F5800ABB6F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8351" r="6580"/>
          <a:stretch/>
        </p:blipFill>
        <p:spPr>
          <a:xfrm>
            <a:off x="3245999" y="2284665"/>
            <a:ext cx="1620001" cy="3385885"/>
          </a:xfrm>
          <a:prstGeom prst="rect">
            <a:avLst/>
          </a:prstGeom>
        </p:spPr>
      </p:pic>
    </p:spTree>
    <p:extLst>
      <p:ext uri="{BB962C8B-B14F-4D97-AF65-F5344CB8AC3E}">
        <p14:creationId xmlns:p14="http://schemas.microsoft.com/office/powerpoint/2010/main" val="215484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1751</TotalTime>
  <Words>1352</Words>
  <Application>Microsoft Office PowerPoint</Application>
  <PresentationFormat>Vlastní</PresentationFormat>
  <Paragraphs>122</Paragraphs>
  <Slides>11</Slides>
  <Notes>11</Notes>
  <HiddenSlides>0</HiddenSlides>
  <MMClips>4</MMClips>
  <ScaleCrop>false</ScaleCrop>
  <HeadingPairs>
    <vt:vector size="6" baseType="variant">
      <vt:variant>
        <vt:lpstr>Použitá písma</vt:lpstr>
      </vt:variant>
      <vt:variant>
        <vt:i4>6</vt:i4>
      </vt:variant>
      <vt:variant>
        <vt:lpstr>Motiv</vt:lpstr>
      </vt:variant>
      <vt:variant>
        <vt:i4>2</vt:i4>
      </vt:variant>
      <vt:variant>
        <vt:lpstr>Nadpisy snímků</vt:lpstr>
      </vt:variant>
      <vt:variant>
        <vt:i4>11</vt:i4>
      </vt:variant>
    </vt:vector>
  </HeadingPairs>
  <TitlesOfParts>
    <vt:vector size="19" baseType="lpstr">
      <vt:lpstr>Arial</vt:lpstr>
      <vt:lpstr>Calibri</vt:lpstr>
      <vt:lpstr>Source Sans Pro</vt:lpstr>
      <vt:lpstr>Symbol</vt:lpstr>
      <vt:lpstr>Times New Roman</vt:lpstr>
      <vt:lpstr>Wingdings</vt:lpstr>
      <vt:lpstr>Office Theme</vt:lpstr>
      <vt:lpstr>Office Theme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subject/>
  <dc:creator/>
  <dc:description/>
  <cp:lastModifiedBy>Jiří Daberger</cp:lastModifiedBy>
  <cp:revision>124</cp:revision>
  <dcterms:created xsi:type="dcterms:W3CDTF">2019-09-03T10:06:13Z</dcterms:created>
  <dcterms:modified xsi:type="dcterms:W3CDTF">2023-04-25T12:16:23Z</dcterms:modified>
  <dc:language>cs-CZ</dc:language>
</cp:coreProperties>
</file>